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61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2" r:id="rId42"/>
    <p:sldId id="313" r:id="rId43"/>
    <p:sldId id="314" r:id="rId44"/>
    <p:sldId id="315" r:id="rId45"/>
    <p:sldId id="316" r:id="rId46"/>
    <p:sldId id="317" r:id="rId47"/>
    <p:sldId id="318" r:id="rId48"/>
  </p:sldIdLst>
  <p:sldSz cx="9144000" cy="6858000" type="screen4x3"/>
  <p:notesSz cx="6783388" cy="991552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BC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Lekerekített téglalap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0" name="Alcím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EF7848-60CD-43E5-9FF6-B85FE11ECFBF}" type="datetimeFigureOut">
              <a:rPr lang="hu-HU" smtClean="0"/>
              <a:pPr>
                <a:defRPr/>
              </a:pPr>
              <a:t>2013.06.04.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009352-6021-4C15-9D62-4444CA941ED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B4A520-08D4-4330-91EB-9C1ECFB7615C}" type="datetimeFigureOut">
              <a:rPr lang="hu-HU" smtClean="0"/>
              <a:pPr>
                <a:defRPr/>
              </a:pPr>
              <a:t>2013.06.04.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C2031F-9B1F-4EA5-9731-C0449E52F9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791E42-9749-4899-B9DF-9C941F6326F9}" type="datetimeFigureOut">
              <a:rPr lang="hu-HU" smtClean="0"/>
              <a:pPr>
                <a:defRPr/>
              </a:pPr>
              <a:t>2013.06.04.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F68A39-C681-4B3F-BDB6-F02E87B3B9E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076564-D6EC-4989-8CCD-2E240B7D732D}" type="datetimeFigureOut">
              <a:rPr lang="hu-HU" smtClean="0"/>
              <a:pPr>
                <a:defRPr/>
              </a:pPr>
              <a:t>2013.06.04.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293277-2A88-4F43-9C77-3B6D8DFCD65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E64437-84AD-4D71-A342-9ED81C56424A}" type="datetimeFigureOut">
              <a:rPr lang="hu-HU" smtClean="0"/>
              <a:pPr>
                <a:defRPr/>
              </a:pPr>
              <a:t>2013.06.04.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8446CA-5C6A-43F9-8FA1-E984D3891F7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970C70-1034-4BB8-9876-9B34C6351874}" type="datetimeFigureOut">
              <a:rPr lang="hu-HU" smtClean="0"/>
              <a:pPr>
                <a:defRPr/>
              </a:pPr>
              <a:t>2013.06.04.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341E9A-9F75-490D-85B1-08D61B1F735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437E67-FCE7-47A3-A901-8113B81A531E}" type="datetimeFigureOut">
              <a:rPr lang="hu-HU" smtClean="0"/>
              <a:pPr>
                <a:defRPr/>
              </a:pPr>
              <a:t>2013.06.04.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713CD0-9E1A-4C13-8F2E-75A61BA7E1D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808DCF-7882-49B4-9781-CA43717A5BA2}" type="datetimeFigureOut">
              <a:rPr lang="hu-HU" smtClean="0"/>
              <a:pPr>
                <a:defRPr/>
              </a:pPr>
              <a:t>2013.06.04.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2E4E16-9B4C-4EF6-B25A-1EC95F9DC81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D573E0-470E-43E5-AC12-22A77EBEB46F}" type="datetimeFigureOut">
              <a:rPr lang="hu-HU" smtClean="0"/>
              <a:pPr>
                <a:defRPr/>
              </a:pPr>
              <a:t>2013.06.04.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64A649-11EA-4170-98CD-8552362222F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3D40AD-F7B6-4A72-B736-E5FAB1A342FD}" type="datetimeFigureOut">
              <a:rPr lang="hu-HU" smtClean="0"/>
              <a:pPr>
                <a:defRPr/>
              </a:pPr>
              <a:t>2013.06.04.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DEDFFD-8160-464D-B501-4AE5E9C05FA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Egy sarkán kerekített téglalap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55031A-E697-47D6-B844-88B1DF5165CD}" type="datetimeFigureOut">
              <a:rPr lang="hu-HU" smtClean="0"/>
              <a:pPr>
                <a:defRPr/>
              </a:pPr>
              <a:t>2013.06.04.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FB1F41-B889-4B17-953C-FDE2511ADFB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Lekerekített téglalap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DAB85C9-0980-4D67-AF7C-A90208349747}" type="datetimeFigureOut">
              <a:rPr lang="hu-HU" smtClean="0"/>
              <a:pPr>
                <a:defRPr/>
              </a:pPr>
              <a:t>2013.06.04.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CE6CDEBA-6EC6-4296-BDD5-88CE1C630FB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agyarorszag.hu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derszinergia.h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derszinergia.h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derszinergia.hu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derszinergia.hu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derszinergia.hu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derszinergia.hu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zövegdoboz 4"/>
          <p:cNvSpPr txBox="1">
            <a:spLocks noChangeArrowheads="1"/>
          </p:cNvSpPr>
          <p:nvPr/>
        </p:nvSpPr>
        <p:spPr bwMode="auto">
          <a:xfrm>
            <a:off x="1187450" y="620713"/>
            <a:ext cx="71294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 dirty="0">
                <a:latin typeface="Comic Sans MS" pitchFamily="66" charset="0"/>
              </a:rPr>
              <a:t>LEADER pályáztatás </a:t>
            </a:r>
            <a:r>
              <a:rPr lang="hu-HU" sz="2400" dirty="0" smtClean="0">
                <a:latin typeface="Comic Sans MS" pitchFamily="66" charset="0"/>
              </a:rPr>
              <a:t>előkészületei </a:t>
            </a:r>
            <a:endParaRPr lang="hu-HU" sz="2400" dirty="0">
              <a:latin typeface="Comic Sans MS" pitchFamily="66" charset="0"/>
            </a:endParaRPr>
          </a:p>
          <a:p>
            <a:pPr algn="ctr"/>
            <a:r>
              <a:rPr lang="hu-HU" sz="2400" dirty="0" smtClean="0">
                <a:latin typeface="Comic Sans MS" pitchFamily="66" charset="0"/>
              </a:rPr>
              <a:t>2013</a:t>
            </a:r>
            <a:endParaRPr lang="hu-HU" sz="2400" dirty="0">
              <a:latin typeface="Comic Sans MS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8313" y="1773238"/>
            <a:ext cx="8135937" cy="6124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dirty="0">
                <a:latin typeface="Comic Sans MS" pitchFamily="66" charset="0"/>
              </a:rPr>
              <a:t>1. lépés: MVH regisztrációs szám igénylés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u="sng" dirty="0" err="1">
                <a:latin typeface="Comic Sans MS" pitchFamily="66" charset="0"/>
              </a:rPr>
              <a:t>www.mvh.gov.hu</a:t>
            </a:r>
            <a:r>
              <a:rPr lang="hu-HU" sz="2200" dirty="0">
                <a:latin typeface="Comic Sans MS" pitchFamily="66" charset="0"/>
              </a:rPr>
              <a:t>/ Ügyfélnyilvántartás / </a:t>
            </a:r>
            <a:r>
              <a:rPr lang="hu-HU" sz="2200" dirty="0" smtClean="0">
                <a:latin typeface="Comic Sans MS" pitchFamily="66" charset="0"/>
              </a:rPr>
              <a:t>G0001 </a:t>
            </a:r>
            <a:r>
              <a:rPr lang="hu-HU" sz="2200" dirty="0">
                <a:latin typeface="Comic Sans MS" pitchFamily="66" charset="0"/>
              </a:rPr>
              <a:t>Ügyfél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dirty="0">
                <a:latin typeface="Comic Sans MS" pitchFamily="66" charset="0"/>
              </a:rPr>
              <a:t>regisztrációs adatlap kitöltése és beküldése MVH </a:t>
            </a:r>
            <a:r>
              <a:rPr lang="hu-HU" sz="2200" dirty="0" smtClean="0">
                <a:latin typeface="Comic Sans MS" pitchFamily="66" charset="0"/>
              </a:rPr>
              <a:t>Baranya</a:t>
            </a:r>
            <a:endParaRPr lang="hu-HU" sz="2200" dirty="0">
              <a:latin typeface="Comic Sans MS" pitchFamily="66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dirty="0">
                <a:latin typeface="Comic Sans MS" pitchFamily="66" charset="0"/>
              </a:rPr>
              <a:t>Megyei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dirty="0">
                <a:latin typeface="Comic Sans MS" pitchFamily="66" charset="0"/>
              </a:rPr>
              <a:t>Kirendeltsége </a:t>
            </a:r>
            <a:r>
              <a:rPr lang="hu-HU" sz="2200" dirty="0" smtClean="0">
                <a:latin typeface="Comic Sans MS" pitchFamily="66" charset="0"/>
              </a:rPr>
              <a:t>7602 Pécs, Pf. 365.</a:t>
            </a:r>
            <a:endParaRPr lang="hu-HU" sz="2200" dirty="0">
              <a:latin typeface="Comic Sans MS" pitchFamily="66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200" dirty="0" smtClean="0">
              <a:latin typeface="Comic Sans MS" pitchFamily="66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dirty="0">
                <a:latin typeface="Comic Sans MS" pitchFamily="66" charset="0"/>
              </a:rPr>
              <a:t>A regisztrációs laphoz bankszámlakivonat </a:t>
            </a:r>
            <a:r>
              <a:rPr lang="hu-HU" sz="2200" dirty="0" smtClean="0">
                <a:latin typeface="Comic Sans MS" pitchFamily="66" charset="0"/>
              </a:rPr>
              <a:t>illetve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dirty="0" smtClean="0">
                <a:latin typeface="Comic Sans MS" pitchFamily="66" charset="0"/>
              </a:rPr>
              <a:t>szervezetek </a:t>
            </a:r>
            <a:r>
              <a:rPr lang="hu-HU" sz="2200" dirty="0">
                <a:latin typeface="Comic Sans MS" pitchFamily="66" charset="0"/>
              </a:rPr>
              <a:t>esetében aláírási címpéldány csatolása </a:t>
            </a:r>
            <a:r>
              <a:rPr lang="hu-HU" sz="2200" dirty="0" smtClean="0">
                <a:latin typeface="Comic Sans MS" pitchFamily="66" charset="0"/>
              </a:rPr>
              <a:t>is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dirty="0" smtClean="0">
                <a:latin typeface="Comic Sans MS" pitchFamily="66" charset="0"/>
              </a:rPr>
              <a:t>szükséges</a:t>
            </a:r>
            <a:r>
              <a:rPr lang="hu-HU" sz="2200" dirty="0">
                <a:latin typeface="Comic Sans MS" pitchFamily="66" charset="0"/>
              </a:rPr>
              <a:t>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200" dirty="0">
              <a:latin typeface="Comic Sans MS" pitchFamily="6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dirty="0">
                <a:latin typeface="Comic Sans MS" pitchFamily="66" charset="0"/>
              </a:rPr>
              <a:t>Szervezetek esetében </a:t>
            </a:r>
            <a:r>
              <a:rPr lang="hu-HU" sz="2200" u="sng" dirty="0">
                <a:latin typeface="Comic Sans MS" pitchFamily="66" charset="0"/>
              </a:rPr>
              <a:t>külön regisztrációs számot</a:t>
            </a:r>
            <a:r>
              <a:rPr lang="hu-HU" sz="2200" dirty="0">
                <a:latin typeface="Comic Sans MS" pitchFamily="66" charset="0"/>
              </a:rPr>
              <a:t> kell igényelni   annak a személynek is, aki majd a pályázatot beadja! + ügyfélkaput kell nyitnia az okmányirodában</a:t>
            </a:r>
            <a:r>
              <a:rPr lang="hu-HU" sz="2200" dirty="0" smtClean="0">
                <a:latin typeface="Comic Sans MS" pitchFamily="66" charset="0"/>
              </a:rPr>
              <a:t>!!!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200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200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dirty="0">
                <a:latin typeface="+mn-lt"/>
              </a:rPr>
              <a:t> 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dirty="0" smtClean="0">
                <a:latin typeface="Comic Sans MS" pitchFamily="66" charset="0"/>
              </a:rPr>
              <a:t> </a:t>
            </a:r>
            <a:endParaRPr lang="hu-HU" sz="2200" dirty="0">
              <a:latin typeface="Comic Sans MS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857232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latin typeface="Comic Sans MS" pitchFamily="66" charset="0"/>
              </a:rPr>
              <a:t>Meghatalmazás nyomtatása</a:t>
            </a:r>
            <a:endParaRPr lang="hu-HU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642910" y="1500174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hlinkClick r:id="rId2"/>
              </a:rPr>
              <a:t>www.magyarorszag.hu</a:t>
            </a:r>
            <a:r>
              <a:rPr lang="hu-HU" sz="2000" dirty="0" smtClean="0">
                <a:latin typeface="Comic Sans MS" pitchFamily="66" charset="0"/>
              </a:rPr>
              <a:t>  </a:t>
            </a:r>
            <a:r>
              <a:rPr lang="hu-HU" sz="2000" dirty="0" smtClean="0">
                <a:latin typeface="Comic Sans MS" pitchFamily="66" charset="0"/>
                <a:sym typeface="Wingdings" pitchFamily="2" charset="2"/>
              </a:rPr>
              <a:t> Belépés</a:t>
            </a:r>
            <a:r>
              <a:rPr lang="hu-HU" sz="2000" dirty="0" smtClean="0">
                <a:latin typeface="Comic Sans MS" pitchFamily="66" charset="0"/>
              </a:rPr>
              <a:t>  </a:t>
            </a:r>
            <a:endParaRPr lang="hu-HU" sz="20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809630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latin typeface="Comic Sans MS" pitchFamily="66" charset="0"/>
              </a:rPr>
              <a:t>Meghatalmazás nyomtatása 2.</a:t>
            </a:r>
            <a:endParaRPr lang="hu-H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8254049" cy="466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latin typeface="Comic Sans MS" pitchFamily="66" charset="0"/>
              </a:rPr>
              <a:t>Meghatalmazás nyomtatása 3.</a:t>
            </a:r>
            <a:endParaRPr lang="hu-HU" sz="36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8382000" cy="509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Balra nyíl 3"/>
          <p:cNvSpPr/>
          <p:nvPr/>
        </p:nvSpPr>
        <p:spPr>
          <a:xfrm>
            <a:off x="7643834" y="4643446"/>
            <a:ext cx="714380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/>
          <p:cNvSpPr/>
          <p:nvPr/>
        </p:nvSpPr>
        <p:spPr>
          <a:xfrm rot="19637352">
            <a:off x="3578900" y="4653943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Balra nyíl 3"/>
          <p:cNvSpPr/>
          <p:nvPr/>
        </p:nvSpPr>
        <p:spPr>
          <a:xfrm>
            <a:off x="1785918" y="2786058"/>
            <a:ext cx="128588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alra nyíl 4"/>
          <p:cNvSpPr/>
          <p:nvPr/>
        </p:nvSpPr>
        <p:spPr>
          <a:xfrm rot="931379">
            <a:off x="3947547" y="3849222"/>
            <a:ext cx="1428760" cy="3329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5429256" y="414338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W946……</a:t>
            </a:r>
            <a:endParaRPr lang="hu-H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500173"/>
            <a:ext cx="8229600" cy="4824427"/>
          </a:xfrm>
        </p:spPr>
        <p:txBody>
          <a:bodyPr/>
          <a:lstStyle/>
          <a:p>
            <a:pPr>
              <a:buNone/>
            </a:pPr>
            <a:r>
              <a:rPr lang="hu-HU" sz="3200" dirty="0" smtClean="0">
                <a:latin typeface="Comic Sans MS" pitchFamily="66" charset="0"/>
              </a:rPr>
              <a:t>  </a:t>
            </a:r>
            <a:r>
              <a:rPr lang="hu-H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Kiválasztás </a:t>
            </a:r>
            <a:r>
              <a:rPr lang="hu-H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sym typeface="Wingdings" pitchFamily="2" charset="2"/>
              </a:rPr>
              <a:t> Megnyitás  Nyomtatás</a:t>
            </a:r>
          </a:p>
          <a:p>
            <a:pPr>
              <a:buNone/>
            </a:pPr>
            <a:endParaRPr lang="hu-HU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>
              <a:buNone/>
            </a:pPr>
            <a:r>
              <a:rPr lang="hu-H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sym typeface="Wingdings" pitchFamily="2" charset="2"/>
              </a:rPr>
              <a:t>3 példány: aláírásokkal hitelesítés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sym typeface="Wingdings" pitchFamily="2" charset="2"/>
              </a:rPr>
              <a:t>Meghatalmazottnak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sym typeface="Wingdings" pitchFamily="2" charset="2"/>
              </a:rPr>
              <a:t>Meghatalmazónak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sym typeface="Wingdings" pitchFamily="2" charset="2"/>
              </a:rPr>
              <a:t>MVH-nak</a:t>
            </a:r>
            <a:r>
              <a:rPr lang="hu-H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sym typeface="Wingdings" pitchFamily="2" charset="2"/>
              </a:rPr>
              <a:t> beküldés (7602 Pécs, Pf. 365.)</a:t>
            </a:r>
            <a:endParaRPr lang="hu-HU" sz="3200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627784" y="332656"/>
            <a:ext cx="2016224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Pályázó</a:t>
            </a:r>
            <a:endParaRPr lang="hu-H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115616" y="2852936"/>
            <a:ext cx="1368152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MVH regisztráció</a:t>
            </a:r>
            <a:endParaRPr lang="hu-H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286380" y="1643050"/>
            <a:ext cx="1368152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MVH regisztráció</a:t>
            </a:r>
          </a:p>
        </p:txBody>
      </p:sp>
      <p:sp>
        <p:nvSpPr>
          <p:cNvPr id="13" name="Téglalap 12"/>
          <p:cNvSpPr/>
          <p:nvPr/>
        </p:nvSpPr>
        <p:spPr>
          <a:xfrm>
            <a:off x="7286644" y="2428868"/>
            <a:ext cx="136815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MVH regisztráció</a:t>
            </a:r>
            <a:endParaRPr lang="hu-H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1043608" y="4221088"/>
            <a:ext cx="1584176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Ügyfélkapus  regisztráció</a:t>
            </a:r>
            <a:endParaRPr lang="hu-H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857224" y="5949280"/>
            <a:ext cx="7632848" cy="9087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Pályázat elektronikus beadása a projekt adatlapról kiállított HBB igazolás után</a:t>
            </a:r>
          </a:p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www.mvh.gov.hu</a:t>
            </a:r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hu-H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5286380" y="3143248"/>
            <a:ext cx="136815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G946 jelszó igénylés</a:t>
            </a:r>
            <a:endParaRPr lang="hu-H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7215206" y="3286124"/>
            <a:ext cx="1440160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Ügyfélkapus regisztráció</a:t>
            </a:r>
            <a:endParaRPr lang="hu-H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Lefelé nyíl 46"/>
          <p:cNvSpPr/>
          <p:nvPr/>
        </p:nvSpPr>
        <p:spPr>
          <a:xfrm>
            <a:off x="5929322" y="2357430"/>
            <a:ext cx="216024" cy="5732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Lefelé nyíl 49"/>
          <p:cNvSpPr/>
          <p:nvPr/>
        </p:nvSpPr>
        <p:spPr>
          <a:xfrm>
            <a:off x="1619672" y="3501008"/>
            <a:ext cx="216024" cy="57606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Lefelé nyíl 50"/>
          <p:cNvSpPr/>
          <p:nvPr/>
        </p:nvSpPr>
        <p:spPr>
          <a:xfrm>
            <a:off x="1475656" y="4941168"/>
            <a:ext cx="360040" cy="79208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Lefelé nyíl 52"/>
          <p:cNvSpPr/>
          <p:nvPr/>
        </p:nvSpPr>
        <p:spPr>
          <a:xfrm>
            <a:off x="7858148" y="2214554"/>
            <a:ext cx="216024" cy="14401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Téglalap 53"/>
          <p:cNvSpPr/>
          <p:nvPr/>
        </p:nvSpPr>
        <p:spPr>
          <a:xfrm>
            <a:off x="5429256" y="4643446"/>
            <a:ext cx="288032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Meghatalmazás elektronikus  kitöltése</a:t>
            </a:r>
            <a:endParaRPr lang="hu-H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Lefelé nyíl 58"/>
          <p:cNvSpPr/>
          <p:nvPr/>
        </p:nvSpPr>
        <p:spPr>
          <a:xfrm>
            <a:off x="6572264" y="5500702"/>
            <a:ext cx="360040" cy="28803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Téglalap 59"/>
          <p:cNvSpPr/>
          <p:nvPr/>
        </p:nvSpPr>
        <p:spPr>
          <a:xfrm>
            <a:off x="683568" y="1268760"/>
            <a:ext cx="2448272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Saját nevében</a:t>
            </a:r>
          </a:p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(magánszemély, egyéni vállalkozó, őstermelő) </a:t>
            </a:r>
            <a:endParaRPr lang="hu-H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églalap 73"/>
          <p:cNvSpPr/>
          <p:nvPr/>
        </p:nvSpPr>
        <p:spPr>
          <a:xfrm>
            <a:off x="5436096" y="260648"/>
            <a:ext cx="2880320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Szervezet</a:t>
            </a:r>
          </a:p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(vállalkozás, non-profit, önkormányzat)</a:t>
            </a:r>
            <a:endParaRPr lang="hu-H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églalap 74"/>
          <p:cNvSpPr/>
          <p:nvPr/>
        </p:nvSpPr>
        <p:spPr>
          <a:xfrm>
            <a:off x="7000892" y="1500174"/>
            <a:ext cx="1907704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Meghatalmazott kiválasztása</a:t>
            </a:r>
            <a:endParaRPr lang="hu-H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Lefelé nyíl 78"/>
          <p:cNvSpPr/>
          <p:nvPr/>
        </p:nvSpPr>
        <p:spPr>
          <a:xfrm>
            <a:off x="1619672" y="2204864"/>
            <a:ext cx="216024" cy="50405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Lefelé nyíl 82"/>
          <p:cNvSpPr/>
          <p:nvPr/>
        </p:nvSpPr>
        <p:spPr>
          <a:xfrm>
            <a:off x="5929322" y="1142984"/>
            <a:ext cx="227424" cy="37543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6" name="Lefelé nyíl 85"/>
          <p:cNvSpPr/>
          <p:nvPr/>
        </p:nvSpPr>
        <p:spPr>
          <a:xfrm>
            <a:off x="7858148" y="3071810"/>
            <a:ext cx="216024" cy="14401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Jobbra nyíl 25"/>
          <p:cNvSpPr/>
          <p:nvPr/>
        </p:nvSpPr>
        <p:spPr>
          <a:xfrm>
            <a:off x="4788024" y="476672"/>
            <a:ext cx="576064" cy="1440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4788024" y="1886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ha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2195736" y="7647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ha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efelé nyíl 30"/>
          <p:cNvSpPr/>
          <p:nvPr/>
        </p:nvSpPr>
        <p:spPr>
          <a:xfrm>
            <a:off x="2627784" y="836712"/>
            <a:ext cx="216024" cy="36004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Jobb oldali kapcsos zárójel 31"/>
          <p:cNvSpPr/>
          <p:nvPr/>
        </p:nvSpPr>
        <p:spPr>
          <a:xfrm rot="16200000" flipH="1">
            <a:off x="6607983" y="2893215"/>
            <a:ext cx="500066" cy="2571768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Helyi termék előállításának vagy piacra juttatásának támogatása</a:t>
            </a:r>
            <a:endParaRPr lang="hu-HU" sz="32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hu-HU" sz="1400" dirty="0" smtClean="0"/>
              <a:t>HVS Intézkedés leírása?</a:t>
            </a:r>
          </a:p>
          <a:p>
            <a:pPr>
              <a:spcBef>
                <a:spcPts val="0"/>
              </a:spcBef>
            </a:pPr>
            <a:r>
              <a:rPr lang="hu-HU" sz="1400" dirty="0" smtClean="0"/>
              <a:t>A Szinergia Egyesület támogatja a kizárólag helyi terméket előállítók számára a technikai és a termeléshez szükséges infrastrukturális adottságok létrehozását. Támogatás vehető igénybe ezekhez kapcsolódóan új építmény, épület építésére, meglévők felújítására, bővítésére, korszerűsítésére, továbbá a magas minőségű és </a:t>
            </a:r>
            <a:r>
              <a:rPr lang="hu-HU" sz="1400" dirty="0" err="1" smtClean="0"/>
              <a:t>feldolgozottsági</a:t>
            </a:r>
            <a:r>
              <a:rPr lang="hu-HU" sz="1400" dirty="0" smtClean="0"/>
              <a:t> fokú termékek előállítását szolgáló gép és eszközbeszerzésekre, valamint az előállított termék értékesítéséhez kapcsolódó marketing tevékenység végzésére. Ezen kívül a kizárólag helyi termékeket piacra juttató, ezzel kapcsolatban </a:t>
            </a:r>
            <a:r>
              <a:rPr lang="hu-HU" sz="1400" dirty="0" err="1" smtClean="0"/>
              <a:t>promotáló</a:t>
            </a:r>
            <a:r>
              <a:rPr lang="hu-HU" sz="1400" dirty="0" smtClean="0"/>
              <a:t> tevékenységet végző szervezetek tevékenységéhez kapcsolódóan is igényelhető támogatás</a:t>
            </a:r>
            <a:r>
              <a:rPr lang="hu-HU" dirty="0" smtClean="0"/>
              <a:t>.</a:t>
            </a:r>
          </a:p>
          <a:p>
            <a:pPr lvl="0"/>
            <a:r>
              <a:rPr lang="hu-HU" sz="1400" dirty="0" smtClean="0"/>
              <a:t>Támogatási Kritériumok:</a:t>
            </a:r>
          </a:p>
          <a:p>
            <a:pPr lvl="0"/>
            <a:r>
              <a:rPr lang="hu-HU" sz="1400" dirty="0" smtClean="0"/>
              <a:t>Méhészethez kötődő támogatási igény esetén a 47/2010 (XII.31.) VM rendelet által támogatott eszköz, tevékenység nem támogatható. </a:t>
            </a:r>
          </a:p>
          <a:p>
            <a:pPr lvl="0"/>
            <a:r>
              <a:rPr lang="hu-HU" sz="1400" dirty="0" smtClean="0"/>
              <a:t>Méhészethez kötődően támogatható: pergető konténer, mézkiszerelő, csomagolástechnikai eszközök, védőruházat, tároló és feldolgozó helyiség kialakítása</a:t>
            </a:r>
          </a:p>
          <a:p>
            <a:pPr lvl="0"/>
            <a:r>
              <a:rPr lang="hu-HU" sz="1400" dirty="0" smtClean="0"/>
              <a:t>Együttműködési kötelezettség a Szinergia Egyesülettel helyi termékek térségi rendezvényeken történő bemutatására.</a:t>
            </a:r>
          </a:p>
          <a:p>
            <a:r>
              <a:rPr lang="hu-HU" sz="1400" dirty="0" smtClean="0"/>
              <a:t>A pályázó tevékenységét legkésőbb az utolsó kifizetési kérelem benyújtásakor bemutatja a Szinergia Egyesület honlapján.</a:t>
            </a:r>
            <a:endParaRPr lang="hu-H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Helyi termék előállításának vagy piacra juttatásának támogatása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sz="1600" b="1" dirty="0" smtClean="0"/>
              <a:t>Támogatható tevékenységek</a:t>
            </a:r>
            <a:endParaRPr lang="hu-HU" sz="1600" dirty="0" smtClean="0"/>
          </a:p>
          <a:p>
            <a:pPr lvl="0"/>
            <a:r>
              <a:rPr lang="hu-HU" sz="1600" dirty="0" smtClean="0"/>
              <a:t>építés,</a:t>
            </a:r>
          </a:p>
          <a:p>
            <a:pPr lvl="0"/>
            <a:r>
              <a:rPr lang="hu-HU" sz="1600" dirty="0" smtClean="0"/>
              <a:t>gépbeszerzés,</a:t>
            </a:r>
          </a:p>
          <a:p>
            <a:pPr lvl="0"/>
            <a:r>
              <a:rPr lang="hu-HU" sz="1600" dirty="0" smtClean="0"/>
              <a:t>eszközbeszerzés,</a:t>
            </a:r>
          </a:p>
          <a:p>
            <a:pPr lvl="0"/>
            <a:r>
              <a:rPr lang="hu-HU" sz="1600" dirty="0" smtClean="0"/>
              <a:t>rendezvény előkészítése és megvalósítása,</a:t>
            </a:r>
          </a:p>
          <a:p>
            <a:pPr lvl="0"/>
            <a:r>
              <a:rPr lang="hu-HU" sz="1600" dirty="0" smtClean="0"/>
              <a:t>marketing</a:t>
            </a:r>
            <a:endParaRPr lang="hu-HU" sz="3200" dirty="0" smtClean="0"/>
          </a:p>
          <a:p>
            <a:pPr lvl="1"/>
            <a:r>
              <a:rPr lang="hu-HU" sz="1800" b="1" dirty="0" smtClean="0"/>
              <a:t>Projekt adatlaphoz csatolandó dokumentumok:</a:t>
            </a:r>
            <a:endParaRPr lang="hu-HU" sz="1800" dirty="0" smtClean="0"/>
          </a:p>
          <a:p>
            <a:pPr lvl="0"/>
            <a:r>
              <a:rPr lang="hu-HU" sz="1800" dirty="0" smtClean="0"/>
              <a:t>Nyilatkozat a Helyi Akciócsoporttal való együttműködésről. (Szinergia LEADER HACS által meghatározott formanyomtatványon, amely elérhető a </a:t>
            </a:r>
            <a:r>
              <a:rPr lang="hu-HU" sz="1800" u="sng" dirty="0" err="1" smtClean="0">
                <a:hlinkClick r:id="rId2"/>
              </a:rPr>
              <a:t>leaderszinergia.hu</a:t>
            </a:r>
            <a:r>
              <a:rPr lang="hu-HU" sz="1800" dirty="0" smtClean="0"/>
              <a:t> weboldalon)</a:t>
            </a:r>
          </a:p>
          <a:p>
            <a:pPr lvl="0"/>
            <a:r>
              <a:rPr lang="hu-HU" sz="1800" dirty="0" smtClean="0"/>
              <a:t>Nyilatkozat honlapon történő megjelenésről (Szinergia LEADER HACS által meghatározott formanyomtatványon, amely elérhető a </a:t>
            </a:r>
            <a:r>
              <a:rPr lang="hu-HU" sz="1800" u="sng" dirty="0" err="1" smtClean="0">
                <a:hlinkClick r:id="rId2"/>
              </a:rPr>
              <a:t>leaderszinergia.hu</a:t>
            </a:r>
            <a:r>
              <a:rPr lang="hu-HU" sz="1800" dirty="0" smtClean="0"/>
              <a:t> weboldalon)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Helyi termék előállításának vagy piacra juttatásának támogatása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b="1" dirty="0" smtClean="0"/>
              <a:t>Igénybe vehető támogatás minimális és maximális összege</a:t>
            </a:r>
            <a:endParaRPr lang="hu-HU" dirty="0" smtClean="0"/>
          </a:p>
          <a:p>
            <a:r>
              <a:rPr lang="hu-HU" sz="2800" dirty="0" smtClean="0"/>
              <a:t>Minimum támogatási összeg:</a:t>
            </a:r>
          </a:p>
          <a:p>
            <a:r>
              <a:rPr lang="hu-HU" sz="2800" dirty="0" smtClean="0"/>
              <a:t>200 000 Ft</a:t>
            </a:r>
          </a:p>
          <a:p>
            <a:r>
              <a:rPr lang="hu-HU" sz="2800" dirty="0" smtClean="0"/>
              <a:t>Maximum támogatási összeg:</a:t>
            </a:r>
          </a:p>
          <a:p>
            <a:r>
              <a:rPr lang="hu-HU" sz="2800" dirty="0" smtClean="0"/>
              <a:t>25 000 </a:t>
            </a:r>
            <a:r>
              <a:rPr lang="hu-HU" sz="2800" dirty="0" err="1" smtClean="0"/>
              <a:t>000</a:t>
            </a:r>
            <a:r>
              <a:rPr lang="hu-HU" sz="2800" dirty="0" smtClean="0"/>
              <a:t> Ft</a:t>
            </a:r>
          </a:p>
          <a:p>
            <a:pPr>
              <a:buNone/>
            </a:pPr>
            <a:r>
              <a:rPr lang="hu-HU" sz="2800" dirty="0" smtClean="0"/>
              <a:t>Ügyfél: természetes személy, önálló tevékenységet végző magánszemély, őstermelő, </a:t>
            </a:r>
            <a:r>
              <a:rPr lang="hu-HU" sz="2800" dirty="0" err="1" smtClean="0"/>
              <a:t>mikrovállalkozás</a:t>
            </a:r>
            <a:r>
              <a:rPr lang="hu-HU" sz="2800" dirty="0" smtClean="0"/>
              <a:t>,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3200" dirty="0" smtClean="0">
                <a:latin typeface="Comic Sans MS" pitchFamily="66" charset="0"/>
              </a:rPr>
              <a:t>LEADER pályáztatás előkészületei </a:t>
            </a:r>
            <a:br>
              <a:rPr lang="hu-HU" sz="3200" dirty="0" smtClean="0">
                <a:latin typeface="Comic Sans MS" pitchFamily="66" charset="0"/>
              </a:rPr>
            </a:br>
            <a:r>
              <a:rPr lang="hu-HU" sz="3200" dirty="0" smtClean="0">
                <a:latin typeface="Comic Sans MS" pitchFamily="66" charset="0"/>
              </a:rPr>
              <a:t>2013</a:t>
            </a:r>
            <a:endParaRPr lang="hu-HU" sz="3200" dirty="0">
              <a:latin typeface="Comic Sans M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2468563"/>
            <a:ext cx="8229600" cy="438943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200" dirty="0" smtClean="0">
                <a:latin typeface="Comic Sans MS" pitchFamily="66" charset="0"/>
              </a:rPr>
              <a:t>    2. lépés: Ha megérkezik a szervezet regisztrációs száma, jelszót kell igényelni a meghatalmazáshoz.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200" dirty="0" smtClean="0">
                <a:latin typeface="Comic Sans MS" pitchFamily="66" charset="0"/>
              </a:rPr>
              <a:t>    </a:t>
            </a:r>
            <a:r>
              <a:rPr lang="hu-HU" sz="2200" u="sng" dirty="0" err="1" smtClean="0">
                <a:latin typeface="Comic Sans MS" pitchFamily="66" charset="0"/>
              </a:rPr>
              <a:t>www.mvh.gov.hu</a:t>
            </a:r>
            <a:r>
              <a:rPr lang="hu-HU" sz="2200" u="sng" dirty="0" smtClean="0">
                <a:latin typeface="Comic Sans MS" pitchFamily="66" charset="0"/>
              </a:rPr>
              <a:t> </a:t>
            </a:r>
            <a:r>
              <a:rPr lang="hu-HU" sz="2200" dirty="0" smtClean="0">
                <a:latin typeface="Comic Sans MS" pitchFamily="66" charset="0"/>
              </a:rPr>
              <a:t>/ Ügyfélnyilvántartás / G946 Jelszó  igénylő adatlap</a:t>
            </a:r>
          </a:p>
          <a:p>
            <a:endParaRPr lang="hu-HU" sz="2200" dirty="0" smtClean="0">
              <a:latin typeface="Comic Sans MS" pitchFamily="66" charset="0"/>
            </a:endParaRPr>
          </a:p>
          <a:p>
            <a:endParaRPr lang="hu-HU" sz="2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hu-HU" sz="2200" dirty="0" smtClean="0">
                <a:latin typeface="Comic Sans MS" pitchFamily="66" charset="0"/>
              </a:rPr>
              <a:t>    3. lépés: Meghatalmazás elektronikus kitöltése</a:t>
            </a:r>
          </a:p>
          <a:p>
            <a:pPr>
              <a:buNone/>
            </a:pPr>
            <a:endParaRPr lang="hu-HU" sz="2200" dirty="0" smtClean="0">
              <a:latin typeface="Comic Sans MS" pitchFamily="66" charset="0"/>
            </a:endParaRPr>
          </a:p>
          <a:p>
            <a:endParaRPr lang="hu-HU" sz="2200" dirty="0" smtClean="0">
              <a:latin typeface="Comic Sans MS" pitchFamily="66" charset="0"/>
            </a:endParaRPr>
          </a:p>
          <a:p>
            <a:endParaRPr lang="hu-HU" sz="22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Háztáji termékek előállításának támogatása</a:t>
            </a:r>
            <a:endParaRPr lang="hu-HU" sz="32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 smtClean="0"/>
              <a:t>HVS Intézkedés leírása:</a:t>
            </a:r>
          </a:p>
          <a:p>
            <a:r>
              <a:rPr lang="hu-HU" sz="1800" dirty="0" smtClean="0"/>
              <a:t>Piacra kész háztáji termékek előállítására, feldolgozására, csomagolására igényelhető támogatás, e tevékenységekhez kapcsolódó eszköz és gépbeszerzésekre, kisléptékű infrastruktúra fejlesztésre.</a:t>
            </a:r>
          </a:p>
          <a:p>
            <a:r>
              <a:rPr lang="hu-HU" sz="1800" dirty="0" smtClean="0"/>
              <a:t>Támogatási Kritériumok:</a:t>
            </a:r>
          </a:p>
          <a:p>
            <a:pPr lvl="0"/>
            <a:r>
              <a:rPr lang="hu-HU" sz="1800" dirty="0" smtClean="0"/>
              <a:t>Méhészethez kötődő támogatási igény esetén csak kaptár beszerzése támogatható. </a:t>
            </a:r>
          </a:p>
          <a:p>
            <a:pPr lvl="0"/>
            <a:r>
              <a:rPr lang="hu-HU" sz="1800" dirty="0" smtClean="0"/>
              <a:t>Kizárólag mezőgazdasági termék előállításra vehető igénybe támogatás.</a:t>
            </a:r>
          </a:p>
          <a:p>
            <a:r>
              <a:rPr lang="hu-HU" sz="1800" dirty="0" smtClean="0"/>
              <a:t>A pályázó tevékenységét legkésőbb az utolsó kifizetési kérelem benyújtásakor bemutatja a Szinergia Egyesület honlapján.</a:t>
            </a:r>
            <a:endParaRPr lang="hu-HU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Háztáji termékek előállításának támogatása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hu-HU" b="1" dirty="0" smtClean="0"/>
              <a:t>Támogatható tevékenységek</a:t>
            </a:r>
            <a:endParaRPr lang="hu-HU" dirty="0" smtClean="0"/>
          </a:p>
          <a:p>
            <a:pPr lvl="0"/>
            <a:r>
              <a:rPr lang="hu-HU" sz="2400" dirty="0" smtClean="0"/>
              <a:t>építés,</a:t>
            </a:r>
          </a:p>
          <a:p>
            <a:pPr lvl="0"/>
            <a:r>
              <a:rPr lang="hu-HU" sz="2400" dirty="0" smtClean="0"/>
              <a:t>gépbeszerzés,</a:t>
            </a:r>
          </a:p>
          <a:p>
            <a:pPr lvl="0"/>
            <a:r>
              <a:rPr lang="hu-HU" sz="2400" dirty="0" smtClean="0"/>
              <a:t>eszközbeszerzés,</a:t>
            </a:r>
          </a:p>
          <a:p>
            <a:pPr lvl="1"/>
            <a:r>
              <a:rPr lang="hu-HU" b="1" dirty="0" smtClean="0"/>
              <a:t>Projekt adatlaphoz csatolandó dokumentumok:</a:t>
            </a:r>
            <a:endParaRPr lang="hu-HU" dirty="0" smtClean="0"/>
          </a:p>
          <a:p>
            <a:pPr lvl="0"/>
            <a:r>
              <a:rPr lang="hu-HU" sz="2800" dirty="0" smtClean="0"/>
              <a:t>Nyilatkozat honlapon történő megjelenésről (Szinergia LEADER HACS által meghatározott formanyomtatványon, amely elérhető a </a:t>
            </a:r>
            <a:r>
              <a:rPr lang="hu-HU" sz="2800" u="sng" dirty="0" err="1" smtClean="0">
                <a:hlinkClick r:id="rId2"/>
              </a:rPr>
              <a:t>leaderszinergia.hu</a:t>
            </a:r>
            <a:r>
              <a:rPr lang="hu-HU" sz="2800" dirty="0" smtClean="0"/>
              <a:t> weboldalon)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Háztáji termékek előállításának támogatása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b="1" dirty="0" smtClean="0"/>
              <a:t>Igénybe vehető támogatás minimális és maximális összege</a:t>
            </a:r>
            <a:endParaRPr lang="hu-HU" dirty="0" smtClean="0"/>
          </a:p>
          <a:p>
            <a:r>
              <a:rPr lang="hu-HU" sz="2800" dirty="0" smtClean="0"/>
              <a:t>Minimum támogatási összeg:</a:t>
            </a:r>
          </a:p>
          <a:p>
            <a:r>
              <a:rPr lang="hu-HU" sz="2800" dirty="0" smtClean="0"/>
              <a:t>200 000 Ft</a:t>
            </a:r>
          </a:p>
          <a:p>
            <a:r>
              <a:rPr lang="hu-HU" sz="2800" dirty="0" smtClean="0"/>
              <a:t>Maximum támogatási összeg:</a:t>
            </a:r>
          </a:p>
          <a:p>
            <a:r>
              <a:rPr lang="hu-HU" sz="2800" dirty="0" smtClean="0"/>
              <a:t>2 000 </a:t>
            </a:r>
            <a:r>
              <a:rPr lang="hu-HU" sz="2800" dirty="0" err="1" smtClean="0"/>
              <a:t>000</a:t>
            </a:r>
            <a:r>
              <a:rPr lang="hu-HU" sz="2800" dirty="0" smtClean="0"/>
              <a:t> Ft</a:t>
            </a:r>
          </a:p>
          <a:p>
            <a:pPr>
              <a:buNone/>
            </a:pPr>
            <a:r>
              <a:rPr lang="hu-HU" dirty="0" smtClean="0"/>
              <a:t>Ügyfél: őstermelő</a:t>
            </a:r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Önkormányzatok és civil szervezetek gazdaságfejlesztő hatású termék előállításának támogatása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hu-HU" sz="1800" b="1" dirty="0" smtClean="0"/>
              <a:t>HVS intézkedés leírása</a:t>
            </a:r>
            <a:endParaRPr lang="hu-HU" sz="1800" dirty="0" smtClean="0"/>
          </a:p>
          <a:p>
            <a:r>
              <a:rPr lang="hu-HU" sz="1800" dirty="0" smtClean="0"/>
              <a:t>Helyi önkormányzat, vagy civil szervezet által végzett termék előállító tevékenységekhez kapcsolódó, gazdasági funkciójú építési beruházásaira, vagy eszközeire és gépbeszerzéseire igényelhető támogatás. </a:t>
            </a:r>
          </a:p>
          <a:p>
            <a:r>
              <a:rPr lang="hu-HU" sz="1800" dirty="0" smtClean="0"/>
              <a:t>Intézkedés célja szociális jellegű munkaprogram támogatása, amelyben a helyi munkanélküliek felkarolása és munkába való beintegrálása a cél, amellyel elérhető a helyi munkanélküliség csökkentése.</a:t>
            </a:r>
          </a:p>
          <a:p>
            <a:r>
              <a:rPr lang="hu-HU" sz="1800" dirty="0" smtClean="0"/>
              <a:t>Támogatott tevékenységek: zöldségtermesztés, gyümölcstermesztés, állati eredetű élelmiszer, vagy alapanyag előállítás, gyógy- és fűszernövény termelés, növényi termények előállítása, feldolgozása.</a:t>
            </a:r>
          </a:p>
          <a:p>
            <a:pPr lvl="1"/>
            <a:r>
              <a:rPr lang="hu-HU" sz="1800" b="1" dirty="0" smtClean="0"/>
              <a:t>Támogatási kritériumok</a:t>
            </a:r>
            <a:endParaRPr lang="hu-HU" sz="1800" dirty="0" smtClean="0"/>
          </a:p>
          <a:p>
            <a:pPr lvl="0"/>
            <a:r>
              <a:rPr lang="hu-HU" sz="1800" dirty="0" smtClean="0"/>
              <a:t>Non-profit szervezetek csak a már 2013.01.01 előtt végzett termelési tevékenység esetében jogosultak pályázni.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Önkormányzatok és civil szervezetek gazdaságfejlesztő hatású termék előállításának támogatása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sz="1800" b="1" dirty="0" smtClean="0"/>
              <a:t>Támogatható tevékenységek</a:t>
            </a:r>
            <a:endParaRPr lang="hu-HU" sz="1800" dirty="0" smtClean="0"/>
          </a:p>
          <a:p>
            <a:pPr lvl="0"/>
            <a:r>
              <a:rPr lang="hu-HU" sz="1800" dirty="0" smtClean="0"/>
              <a:t>építés,</a:t>
            </a:r>
          </a:p>
          <a:p>
            <a:pPr lvl="0"/>
            <a:r>
              <a:rPr lang="hu-HU" sz="1800" dirty="0" smtClean="0"/>
              <a:t>gépbeszerzés,</a:t>
            </a:r>
          </a:p>
          <a:p>
            <a:pPr lvl="0"/>
            <a:r>
              <a:rPr lang="hu-HU" sz="1800" dirty="0" smtClean="0"/>
              <a:t>eszközbeszerzés,</a:t>
            </a:r>
          </a:p>
          <a:p>
            <a:pPr lvl="1"/>
            <a:r>
              <a:rPr lang="hu-HU" b="1" dirty="0" smtClean="0"/>
              <a:t>Projekt adatlaphoz csatolandó dokumentumok:</a:t>
            </a:r>
            <a:endParaRPr lang="hu-HU" dirty="0" smtClean="0"/>
          </a:p>
          <a:p>
            <a:r>
              <a:rPr lang="hu-HU" sz="2800" dirty="0" smtClean="0"/>
              <a:t>Nonprofit szervezet ügyfél esetén a benyújtás évét megelőző utolsó éves beszámoló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Önkormányzatok és civil szervezetek gazdaságfejlesztő hatású termék előállításának támogatása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b="1" dirty="0" smtClean="0"/>
              <a:t>Igénybe vehető támogatás minimális és maximális összege</a:t>
            </a:r>
            <a:endParaRPr lang="hu-HU" dirty="0" smtClean="0"/>
          </a:p>
          <a:p>
            <a:r>
              <a:rPr lang="hu-HU" sz="2800" dirty="0" smtClean="0"/>
              <a:t>Minimum támogatási összeg:</a:t>
            </a:r>
          </a:p>
          <a:p>
            <a:r>
              <a:rPr lang="hu-HU" sz="2800" dirty="0" smtClean="0"/>
              <a:t>1 000 </a:t>
            </a:r>
            <a:r>
              <a:rPr lang="hu-HU" sz="2800" dirty="0" err="1" smtClean="0"/>
              <a:t>000</a:t>
            </a:r>
            <a:r>
              <a:rPr lang="hu-HU" sz="2800" dirty="0" smtClean="0"/>
              <a:t> Ft</a:t>
            </a:r>
          </a:p>
          <a:p>
            <a:r>
              <a:rPr lang="hu-HU" sz="2800" dirty="0" smtClean="0"/>
              <a:t>Maximum támogatási összeg:</a:t>
            </a:r>
          </a:p>
          <a:p>
            <a:r>
              <a:rPr lang="hu-HU" sz="2800" dirty="0" smtClean="0"/>
              <a:t>10 000 </a:t>
            </a:r>
            <a:r>
              <a:rPr lang="hu-HU" sz="2800" dirty="0" err="1" smtClean="0"/>
              <a:t>000</a:t>
            </a:r>
            <a:r>
              <a:rPr lang="hu-HU" sz="2800" dirty="0" smtClean="0"/>
              <a:t> Ft</a:t>
            </a:r>
          </a:p>
          <a:p>
            <a:pPr>
              <a:buNone/>
            </a:pPr>
            <a:r>
              <a:rPr lang="hu-HU" dirty="0" smtClean="0"/>
              <a:t>Ügyfél: non profit szervezet, önkormányzat</a:t>
            </a:r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err="1" smtClean="0"/>
              <a:t>Mikrovállalkozások</a:t>
            </a:r>
            <a:r>
              <a:rPr lang="hu-HU" sz="3200" dirty="0" smtClean="0"/>
              <a:t> létrehozása vagy kisléptékű fejlesztése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b="1" dirty="0" smtClean="0"/>
              <a:t>HVS intézkedés leírása</a:t>
            </a:r>
            <a:endParaRPr lang="hu-HU" sz="2800" dirty="0" smtClean="0"/>
          </a:p>
          <a:p>
            <a:r>
              <a:rPr lang="hu-HU" sz="2800" dirty="0" smtClean="0"/>
              <a:t>A támogatás célja a </a:t>
            </a:r>
            <a:r>
              <a:rPr lang="hu-HU" sz="2800" dirty="0" err="1" smtClean="0"/>
              <a:t>mikrovállalkozások</a:t>
            </a:r>
            <a:r>
              <a:rPr lang="hu-HU" sz="2800" dirty="0" smtClean="0"/>
              <a:t> kisléptékű fejlesztése. Telephelyfejlesztés, eszközbeszerzés és marketing tevékenységek önállóan és együtt is pályázhatók</a:t>
            </a:r>
            <a:endParaRPr lang="hu-HU" sz="3200" dirty="0" smtClean="0"/>
          </a:p>
          <a:p>
            <a:pPr lvl="1"/>
            <a:r>
              <a:rPr lang="hu-HU" b="1" dirty="0" smtClean="0"/>
              <a:t>Támogatási kritériumok</a:t>
            </a:r>
            <a:endParaRPr lang="hu-HU" dirty="0" smtClean="0"/>
          </a:p>
          <a:p>
            <a:pPr lvl="0"/>
            <a:r>
              <a:rPr lang="hu-HU" sz="2800" dirty="0" smtClean="0"/>
              <a:t>Építési beruházás esetén lakóingatlan fejlesztése nem támogatható.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err="1" smtClean="0"/>
              <a:t>Mikrovállalkozások</a:t>
            </a:r>
            <a:r>
              <a:rPr lang="hu-HU" sz="3200" dirty="0" smtClean="0"/>
              <a:t> létrehozása vagy kisléptékű fejlesztése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hu-HU" b="1" dirty="0" smtClean="0"/>
              <a:t>Támogatható tevékenységek</a:t>
            </a:r>
            <a:endParaRPr lang="hu-HU" sz="2800" dirty="0" smtClean="0"/>
          </a:p>
          <a:p>
            <a:pPr lvl="0"/>
            <a:r>
              <a:rPr lang="hu-HU" sz="2800" dirty="0" smtClean="0"/>
              <a:t>építés,</a:t>
            </a:r>
            <a:endParaRPr lang="hu-HU" sz="3200" dirty="0" smtClean="0"/>
          </a:p>
          <a:p>
            <a:pPr lvl="0"/>
            <a:r>
              <a:rPr lang="hu-HU" sz="2800" dirty="0" smtClean="0"/>
              <a:t>gépbeszerzés,</a:t>
            </a:r>
            <a:endParaRPr lang="hu-HU" sz="3200" dirty="0" smtClean="0"/>
          </a:p>
          <a:p>
            <a:pPr lvl="0"/>
            <a:r>
              <a:rPr lang="hu-HU" sz="2800" dirty="0" smtClean="0"/>
              <a:t>eszközbeszerzés,</a:t>
            </a:r>
            <a:endParaRPr lang="hu-HU" sz="3200" dirty="0" smtClean="0"/>
          </a:p>
          <a:p>
            <a:pPr lvl="0"/>
            <a:r>
              <a:rPr lang="hu-HU" sz="2800" dirty="0" smtClean="0"/>
              <a:t>rendezvény előkészítése és megvalósítása,</a:t>
            </a:r>
            <a:endParaRPr lang="hu-HU" sz="3200" dirty="0" smtClean="0"/>
          </a:p>
          <a:p>
            <a:pPr lvl="0"/>
            <a:r>
              <a:rPr lang="hu-HU" sz="2800" dirty="0" smtClean="0"/>
              <a:t>marketing.</a:t>
            </a:r>
            <a:endParaRPr lang="hu-HU" sz="3200" dirty="0" smtClean="0"/>
          </a:p>
          <a:p>
            <a:pPr lvl="1"/>
            <a:r>
              <a:rPr lang="hu-HU" b="1" dirty="0" smtClean="0"/>
              <a:t>Projekt adatlaphoz csatolandó dokumentumok:</a:t>
            </a:r>
            <a:endParaRPr lang="hu-HU" dirty="0" smtClean="0"/>
          </a:p>
          <a:p>
            <a:r>
              <a:rPr lang="hu-HU" sz="2800" dirty="0" smtClean="0"/>
              <a:t>A Szinergia Egyesület nem kér a projekt adatlaphoz csatolandó dokumentumot.</a:t>
            </a:r>
          </a:p>
          <a:p>
            <a:pPr>
              <a:buNone/>
            </a:pPr>
            <a:endParaRPr lang="hu-HU" sz="2800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err="1" smtClean="0"/>
              <a:t>Mikrovállalkozások</a:t>
            </a:r>
            <a:r>
              <a:rPr lang="hu-HU" sz="3200" dirty="0" smtClean="0"/>
              <a:t> létrehozása vagy kisléptékű fejlesztése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hu-HU" b="1" dirty="0" smtClean="0"/>
              <a:t>Igénybe vehető támogatás minimális és maximális összege</a:t>
            </a:r>
            <a:endParaRPr lang="hu-HU" dirty="0" smtClean="0"/>
          </a:p>
          <a:p>
            <a:r>
              <a:rPr lang="hu-HU" sz="2800" dirty="0" smtClean="0"/>
              <a:t>Minimum támogatási összeg:</a:t>
            </a:r>
          </a:p>
          <a:p>
            <a:r>
              <a:rPr lang="hu-HU" sz="2800" dirty="0" smtClean="0"/>
              <a:t>200 000 Ft</a:t>
            </a:r>
          </a:p>
          <a:p>
            <a:r>
              <a:rPr lang="hu-HU" sz="2800" dirty="0" smtClean="0"/>
              <a:t>Maximum támogatási összeg:</a:t>
            </a:r>
          </a:p>
          <a:p>
            <a:r>
              <a:rPr lang="hu-HU" sz="2800" dirty="0" smtClean="0"/>
              <a:t>999 000 Ft</a:t>
            </a:r>
          </a:p>
          <a:p>
            <a:pPr>
              <a:buNone/>
            </a:pPr>
            <a:r>
              <a:rPr lang="hu-HU" dirty="0" smtClean="0"/>
              <a:t>Ügyfél: természetes személy, önálló tevékenységet végző magánszemély természetes személy, </a:t>
            </a:r>
            <a:r>
              <a:rPr lang="hu-HU" dirty="0" err="1" smtClean="0"/>
              <a:t>mikrovállalkozás</a:t>
            </a:r>
            <a:endParaRPr lang="hu-H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Megújuló energiahordozók előállításának támogatása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hu-HU" sz="1200" b="1" dirty="0" smtClean="0"/>
              <a:t>HVS intézkedés leírása</a:t>
            </a:r>
            <a:endParaRPr lang="hu-HU" sz="1200" dirty="0" smtClean="0"/>
          </a:p>
          <a:p>
            <a:r>
              <a:rPr lang="hu-HU" sz="1200" dirty="0" smtClean="0"/>
              <a:t>A </a:t>
            </a:r>
            <a:r>
              <a:rPr lang="hu-HU" sz="1200" dirty="0" err="1" smtClean="0"/>
              <a:t>LEADER-térség</a:t>
            </a:r>
            <a:r>
              <a:rPr lang="hu-HU" sz="1200" dirty="0" smtClean="0"/>
              <a:t> déli részén magas agrárpotenciálú területek, míg északi részén jelentős erdőterületek találhatók, ezért az érintett településeken a mind a mezőgazdasági, mind az erdészeti melléktermékek nagy mennyiségben termelődnek. Az intézkedés célja a megújuló energiaforrások, elsősorban fűtőanyagok előállításának és felhasználásának térségi elterjesztése, egyrészt a mezőgazdasági vagy erdészeti melléktermékeket energiahordozóvá alakító berendezések beszerzésének támogatásával, másrészt a megújuló energiatermelő ültetvények kialakításához szükséges gépek, eszközök és technológiák beszerzésének támogatásával.</a:t>
            </a:r>
          </a:p>
          <a:p>
            <a:pPr lvl="1"/>
            <a:r>
              <a:rPr lang="hu-HU" sz="1200" b="1" dirty="0" smtClean="0"/>
              <a:t>Támogatási kritériumok</a:t>
            </a:r>
            <a:endParaRPr lang="hu-HU" sz="1200" dirty="0" smtClean="0"/>
          </a:p>
          <a:p>
            <a:pPr lvl="0"/>
            <a:r>
              <a:rPr lang="hu-HU" sz="1200" dirty="0" smtClean="0"/>
              <a:t>Megújuló energiaforrások, fűtőanyagok </a:t>
            </a:r>
            <a:r>
              <a:rPr lang="hu-HU" sz="1200" b="1" dirty="0" smtClean="0"/>
              <a:t>előállítására</a:t>
            </a:r>
            <a:r>
              <a:rPr lang="hu-HU" sz="1200" dirty="0" smtClean="0"/>
              <a:t>, vagy a megújuló energiatermelő ültetvények </a:t>
            </a:r>
            <a:r>
              <a:rPr lang="hu-HU" sz="1200" b="1" dirty="0" smtClean="0"/>
              <a:t>kialakításához szükséges gépek, eszközök és technológiák</a:t>
            </a:r>
            <a:r>
              <a:rPr lang="hu-HU" sz="1200" dirty="0" smtClean="0"/>
              <a:t> beszerzésére igényelhető támogatás.</a:t>
            </a:r>
          </a:p>
          <a:p>
            <a:pPr lvl="0"/>
            <a:r>
              <a:rPr lang="hu-HU" sz="1200" dirty="0" smtClean="0"/>
              <a:t>A következő megújuló energiát hasznosító berendezések beszerzése és telepítése nem támogatható: </a:t>
            </a:r>
          </a:p>
          <a:p>
            <a:pPr lvl="1"/>
            <a:r>
              <a:rPr lang="hu-HU" sz="1200" dirty="0" smtClean="0"/>
              <a:t>napkollektor</a:t>
            </a:r>
          </a:p>
          <a:p>
            <a:pPr lvl="1"/>
            <a:r>
              <a:rPr lang="hu-HU" sz="1200" dirty="0" smtClean="0"/>
              <a:t>napelem</a:t>
            </a:r>
          </a:p>
          <a:p>
            <a:pPr lvl="1"/>
            <a:r>
              <a:rPr lang="hu-HU" sz="1200" dirty="0" smtClean="0"/>
              <a:t>hőszivattyú</a:t>
            </a:r>
          </a:p>
          <a:p>
            <a:pPr lvl="1"/>
            <a:r>
              <a:rPr lang="hu-HU" sz="1200" dirty="0" smtClean="0"/>
              <a:t>kazán</a:t>
            </a:r>
          </a:p>
          <a:p>
            <a:pPr lvl="1"/>
            <a:r>
              <a:rPr lang="hu-HU" sz="1200" dirty="0" smtClean="0"/>
              <a:t>szélgenerátor</a:t>
            </a:r>
          </a:p>
          <a:p>
            <a:pPr lvl="0"/>
            <a:r>
              <a:rPr lang="hu-HU" sz="1200" dirty="0" smtClean="0"/>
              <a:t>Ültetvénytelepítés nem támogatható.</a:t>
            </a:r>
          </a:p>
          <a:p>
            <a:pPr lvl="0"/>
            <a:r>
              <a:rPr lang="hu-HU" sz="1200" dirty="0" smtClean="0"/>
              <a:t>A HACS működési területét lefedő, a fenntartható energiastratégiával és energiaellátással kapcsolatos témájú kisfilm elkészítésében való együttműködés </a:t>
            </a:r>
          </a:p>
          <a:p>
            <a:pPr lvl="0"/>
            <a:r>
              <a:rPr lang="hu-HU" sz="1200" dirty="0" smtClean="0"/>
              <a:t>Bemutató, vagy nyílt nap megrendezése a helyi akciócsoport közreműködésével (Együttműködés).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860232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zövegdoboz 8"/>
          <p:cNvSpPr txBox="1"/>
          <p:nvPr/>
        </p:nvSpPr>
        <p:spPr>
          <a:xfrm>
            <a:off x="7572396" y="357187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Indítás</a:t>
            </a:r>
            <a:endParaRPr lang="hu-HU" dirty="0">
              <a:latin typeface="Comic Sans MS" pitchFamily="66" charset="0"/>
            </a:endParaRPr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latin typeface="Comic Sans MS" pitchFamily="66" charset="0"/>
              </a:rPr>
              <a:t>Meghatalmazás kitöltése 1</a:t>
            </a:r>
            <a:endParaRPr lang="hu-HU" sz="3600" dirty="0">
              <a:latin typeface="Comic Sans MS" pitchFamily="66" charset="0"/>
            </a:endParaRPr>
          </a:p>
        </p:txBody>
      </p:sp>
      <p:sp>
        <p:nvSpPr>
          <p:cNvPr id="13" name="Balra nyíl 12"/>
          <p:cNvSpPr/>
          <p:nvPr/>
        </p:nvSpPr>
        <p:spPr>
          <a:xfrm>
            <a:off x="7572396" y="3357562"/>
            <a:ext cx="857256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Megújuló energiahordozók előállításának támogatása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hu-HU" b="1" dirty="0" smtClean="0"/>
              <a:t>Támogatható tevékenységek</a:t>
            </a:r>
            <a:endParaRPr lang="hu-HU" sz="2800" dirty="0" smtClean="0"/>
          </a:p>
          <a:p>
            <a:pPr lvl="0"/>
            <a:r>
              <a:rPr lang="hu-HU" sz="2800" dirty="0" smtClean="0"/>
              <a:t>építés,</a:t>
            </a:r>
            <a:endParaRPr lang="hu-HU" sz="3200" dirty="0" smtClean="0"/>
          </a:p>
          <a:p>
            <a:pPr lvl="0"/>
            <a:r>
              <a:rPr lang="hu-HU" sz="2800" dirty="0" smtClean="0"/>
              <a:t>gépbeszerzés,</a:t>
            </a:r>
            <a:endParaRPr lang="hu-HU" sz="3200" dirty="0" smtClean="0"/>
          </a:p>
          <a:p>
            <a:pPr lvl="0"/>
            <a:r>
              <a:rPr lang="hu-HU" sz="2800" dirty="0" smtClean="0"/>
              <a:t>eszközbeszerzés,</a:t>
            </a:r>
            <a:endParaRPr lang="hu-HU" sz="3200" dirty="0" smtClean="0"/>
          </a:p>
          <a:p>
            <a:pPr lvl="1"/>
            <a:r>
              <a:rPr lang="hu-HU" sz="1800" b="1" dirty="0" smtClean="0"/>
              <a:t>Projekt adatlaphoz csatolandó dokumentumok:</a:t>
            </a:r>
            <a:endParaRPr lang="hu-HU" sz="1800" dirty="0" smtClean="0"/>
          </a:p>
          <a:p>
            <a:pPr lvl="0"/>
            <a:r>
              <a:rPr lang="hu-HU" sz="1800" dirty="0" smtClean="0"/>
              <a:t>Nyilatkozat a Helyi Akciócsoporttal való együttműködésről. (Szinergia LEADER HACS által meghatározott formanyomtatványon, amely elérhető a </a:t>
            </a:r>
            <a:r>
              <a:rPr lang="hu-HU" sz="1800" u="sng" dirty="0" err="1" smtClean="0">
                <a:hlinkClick r:id="rId2"/>
              </a:rPr>
              <a:t>leaderszinergia.hu</a:t>
            </a:r>
            <a:r>
              <a:rPr lang="hu-HU" sz="1800" dirty="0" smtClean="0"/>
              <a:t> weboldalon)</a:t>
            </a:r>
          </a:p>
          <a:p>
            <a:pPr lvl="0"/>
            <a:r>
              <a:rPr lang="hu-HU" sz="1800" dirty="0" smtClean="0"/>
              <a:t>Nyilatkozat a Helyi Akciócsoporttal való együttműködésről kisfilm elkészítéséhez. (Szinergia LEADER HACS által meghatározott formanyomtatványon, amely elérhető a </a:t>
            </a:r>
            <a:r>
              <a:rPr lang="hu-HU" sz="1800" u="sng" dirty="0" err="1" smtClean="0">
                <a:hlinkClick r:id="rId2"/>
              </a:rPr>
              <a:t>leaderszinergia.hu</a:t>
            </a:r>
            <a:r>
              <a:rPr lang="hu-HU" sz="1800" dirty="0" smtClean="0"/>
              <a:t> weboldalon)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Megújuló energiahordozók előállításának támogatása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b="1" dirty="0" smtClean="0"/>
              <a:t>Igénybe vehető támogatás minimális és maximális összege</a:t>
            </a:r>
            <a:endParaRPr lang="hu-HU" dirty="0" smtClean="0"/>
          </a:p>
          <a:p>
            <a:r>
              <a:rPr lang="hu-HU" sz="2800" dirty="0" smtClean="0"/>
              <a:t>Minimum támogatási összeg:</a:t>
            </a:r>
          </a:p>
          <a:p>
            <a:r>
              <a:rPr lang="hu-HU" sz="2800" dirty="0" smtClean="0"/>
              <a:t>5 000 </a:t>
            </a:r>
            <a:r>
              <a:rPr lang="hu-HU" sz="2800" dirty="0" err="1" smtClean="0"/>
              <a:t>000</a:t>
            </a:r>
            <a:r>
              <a:rPr lang="hu-HU" sz="2800" dirty="0" smtClean="0"/>
              <a:t> Ft</a:t>
            </a:r>
          </a:p>
          <a:p>
            <a:r>
              <a:rPr lang="hu-HU" sz="2800" dirty="0" smtClean="0"/>
              <a:t>Maximum támogatási összeg:</a:t>
            </a:r>
          </a:p>
          <a:p>
            <a:r>
              <a:rPr lang="hu-HU" sz="2800" dirty="0" smtClean="0"/>
              <a:t>15 000 </a:t>
            </a:r>
            <a:r>
              <a:rPr lang="hu-HU" sz="2800" dirty="0" err="1" smtClean="0"/>
              <a:t>000</a:t>
            </a:r>
            <a:r>
              <a:rPr lang="hu-HU" sz="2800" dirty="0" smtClean="0"/>
              <a:t> Ft</a:t>
            </a:r>
          </a:p>
          <a:p>
            <a:pPr>
              <a:buNone/>
            </a:pPr>
            <a:r>
              <a:rPr lang="hu-HU" dirty="0" smtClean="0"/>
              <a:t>Ügyfél: </a:t>
            </a:r>
            <a:r>
              <a:rPr lang="hu-HU" dirty="0" err="1" smtClean="0"/>
              <a:t>mikrovállalkozás</a:t>
            </a:r>
            <a:endParaRPr lang="hu-H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Megújuló energiát hasznosító berendezések beszerzése és telepítése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hu-HU" sz="1400" b="1" dirty="0" smtClean="0"/>
              <a:t>HVS intézkedés leírása</a:t>
            </a:r>
            <a:endParaRPr lang="hu-HU" sz="1400" dirty="0" smtClean="0"/>
          </a:p>
          <a:p>
            <a:r>
              <a:rPr lang="hu-HU" sz="1400" dirty="0" smtClean="0"/>
              <a:t>A </a:t>
            </a:r>
            <a:r>
              <a:rPr lang="hu-HU" sz="1400" dirty="0" err="1" smtClean="0"/>
              <a:t>LEADER-térség</a:t>
            </a:r>
            <a:r>
              <a:rPr lang="hu-HU" sz="1400" dirty="0" smtClean="0"/>
              <a:t> területén rendkívül magas az Integrált Közösségi Szolgáltató Tér címbirtokosok száma, mely jelentős élénkítő hatást generál a térség településeinek közösségi életében. A helyi közösségi aktivitás növelése és a közösségi terek működtetési feltételeinek javítása érdekében a közösségi célt szolgáló épületek energetikai fejlesztésének (napkollektor és napelem beszerzésének és telepítésének) támogatására igényelhető támogatás.</a:t>
            </a:r>
          </a:p>
          <a:p>
            <a:pPr lvl="1"/>
            <a:r>
              <a:rPr lang="hu-HU" sz="1400" b="1" dirty="0" smtClean="0"/>
              <a:t>Támogatási kritériumok</a:t>
            </a:r>
            <a:endParaRPr lang="hu-HU" sz="1400" dirty="0" smtClean="0"/>
          </a:p>
          <a:p>
            <a:pPr lvl="0"/>
            <a:r>
              <a:rPr lang="hu-HU" sz="1400" dirty="0" smtClean="0"/>
              <a:t>Kizárólag közösségi célt szolgáló épületek fejlesztése támogatható.</a:t>
            </a:r>
          </a:p>
          <a:p>
            <a:pPr lvl="0"/>
            <a:r>
              <a:rPr lang="hu-HU" sz="1400" dirty="0" smtClean="0"/>
              <a:t>Integrált Közösségi Szolgáltató Tér címmel rendelkező ingatlanok esetében kizárólag olyan épületekre vonatkozóan nyújtható be pályázat, melyeknek IKSZT beruházása már megvalósult.</a:t>
            </a:r>
          </a:p>
          <a:p>
            <a:pPr lvl="0"/>
            <a:r>
              <a:rPr lang="hu-HU" sz="1400" dirty="0" smtClean="0"/>
              <a:t>Integrált Közösségi Szolgáltató Teret működtető pályázók esetében kötelező az éves programterven felül 1 fenntarthatósági témájú programelem vállalása Szinergia Egyesülettel való együttműködésben.</a:t>
            </a:r>
          </a:p>
          <a:p>
            <a:pPr lvl="0"/>
            <a:r>
              <a:rPr lang="hu-HU" sz="1400" dirty="0" smtClean="0"/>
              <a:t>Nem támogatható:</a:t>
            </a:r>
          </a:p>
          <a:p>
            <a:pPr lvl="1"/>
            <a:r>
              <a:rPr lang="hu-HU" sz="1400" dirty="0" smtClean="0"/>
              <a:t>Épület hőszigetelés, nyílászáró csere</a:t>
            </a:r>
          </a:p>
          <a:p>
            <a:pPr lvl="1"/>
            <a:r>
              <a:rPr lang="hu-HU" sz="1400" dirty="0" smtClean="0"/>
              <a:t>Kazán beszerzése és telepítése</a:t>
            </a:r>
          </a:p>
          <a:p>
            <a:pPr lvl="1"/>
            <a:r>
              <a:rPr lang="hu-HU" sz="1400" dirty="0" smtClean="0"/>
              <a:t>Természetes személy tulajdonában lévő ingatlan fejlesztése</a:t>
            </a:r>
          </a:p>
          <a:p>
            <a:pPr lvl="0"/>
            <a:r>
              <a:rPr lang="hu-HU" sz="1400" dirty="0" smtClean="0"/>
              <a:t>A HACS működési területét lefedő, a fenntartható energiastratégiával és energiaellátással kapcsolatos témájú kisfilm elkészítésében való együttműködés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Megújuló energiát hasznosító berendezések beszerzése és telepítése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hu-HU" sz="1800" b="1" dirty="0" smtClean="0"/>
              <a:t>Támogatható tevékenységek</a:t>
            </a:r>
            <a:endParaRPr lang="hu-HU" sz="1800" dirty="0" smtClean="0"/>
          </a:p>
          <a:p>
            <a:pPr lvl="0"/>
            <a:r>
              <a:rPr lang="hu-HU" sz="1800" dirty="0" smtClean="0"/>
              <a:t>építés</a:t>
            </a:r>
          </a:p>
          <a:p>
            <a:pPr lvl="0"/>
            <a:r>
              <a:rPr lang="hu-HU" sz="1800" dirty="0" smtClean="0"/>
              <a:t>gépbeszerzés</a:t>
            </a:r>
          </a:p>
          <a:p>
            <a:pPr lvl="0"/>
            <a:r>
              <a:rPr lang="hu-HU" sz="1800" dirty="0" smtClean="0"/>
              <a:t>eszközbeszerzés</a:t>
            </a:r>
          </a:p>
          <a:p>
            <a:pPr lvl="1"/>
            <a:r>
              <a:rPr lang="hu-HU" sz="1800" b="1" dirty="0" smtClean="0"/>
              <a:t>Projekt adatlaphoz csatolandó dokumentumok:</a:t>
            </a:r>
            <a:endParaRPr lang="hu-HU" sz="1800" dirty="0" smtClean="0"/>
          </a:p>
          <a:p>
            <a:pPr lvl="0"/>
            <a:r>
              <a:rPr lang="hu-HU" sz="1800" dirty="0" smtClean="0"/>
              <a:t>Nyilatkozat a Helyi Akciócsoporttal való együttműködésről. (Szinergia LEADER HACS által meghatározott formanyomtatványon, amely elérhető a </a:t>
            </a:r>
            <a:r>
              <a:rPr lang="hu-HU" sz="1800" u="sng" dirty="0" err="1" smtClean="0">
                <a:hlinkClick r:id="rId2"/>
              </a:rPr>
              <a:t>leaderszinergia.hu</a:t>
            </a:r>
            <a:r>
              <a:rPr lang="hu-HU" sz="1800" dirty="0" smtClean="0"/>
              <a:t> weboldalon)</a:t>
            </a:r>
          </a:p>
          <a:p>
            <a:pPr lvl="0"/>
            <a:r>
              <a:rPr lang="hu-HU" sz="1800" dirty="0" smtClean="0"/>
              <a:t>Nyilatkozat a Helyi Akciócsoporttal való együttműködésről kisfilm elkészítéséhez. (Szinergia LEADER HACS által meghatározott formanyomtatványon, amely elérhető a </a:t>
            </a:r>
            <a:r>
              <a:rPr lang="hu-HU" sz="1800" u="sng" dirty="0" err="1" smtClean="0">
                <a:hlinkClick r:id="rId2"/>
              </a:rPr>
              <a:t>leaderszinergia.hu</a:t>
            </a:r>
            <a:r>
              <a:rPr lang="hu-HU" sz="1800" dirty="0" smtClean="0"/>
              <a:t> weboldalon)</a:t>
            </a:r>
          </a:p>
          <a:p>
            <a:pPr lvl="0"/>
            <a:r>
              <a:rPr lang="hu-HU" sz="1800" dirty="0" smtClean="0"/>
              <a:t>Integrált Közösségi Szolgáltató Tér címmel rendelkező ingatlanok esetében a Mezőgazdasági és Vidékfejlesztési Hivatal határozatának egyszerű másolata a záró kifizetési kérelem elfogadásáról.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Megújuló energiát hasznosító berendezések beszerzése és telepítése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b="1" dirty="0" smtClean="0"/>
              <a:t>Igénybe vehető támogatás minimális és maximális összege</a:t>
            </a:r>
            <a:endParaRPr lang="hu-HU" dirty="0" smtClean="0"/>
          </a:p>
          <a:p>
            <a:r>
              <a:rPr lang="hu-HU" sz="2800" dirty="0" smtClean="0"/>
              <a:t>Minimum támogatási összeg:</a:t>
            </a:r>
          </a:p>
          <a:p>
            <a:r>
              <a:rPr lang="hu-HU" sz="2800" dirty="0" smtClean="0"/>
              <a:t>1 000 </a:t>
            </a:r>
            <a:r>
              <a:rPr lang="hu-HU" sz="2800" dirty="0" err="1" smtClean="0"/>
              <a:t>000</a:t>
            </a:r>
            <a:r>
              <a:rPr lang="hu-HU" sz="2800" dirty="0" smtClean="0"/>
              <a:t> Ft</a:t>
            </a:r>
          </a:p>
          <a:p>
            <a:r>
              <a:rPr lang="hu-HU" sz="2800" dirty="0" smtClean="0"/>
              <a:t>Maximum támogatási összeg:</a:t>
            </a:r>
          </a:p>
          <a:p>
            <a:r>
              <a:rPr lang="hu-HU" sz="2800" dirty="0" smtClean="0"/>
              <a:t>5 000 </a:t>
            </a:r>
            <a:r>
              <a:rPr lang="hu-HU" sz="2800" dirty="0" err="1" smtClean="0"/>
              <a:t>000</a:t>
            </a:r>
            <a:r>
              <a:rPr lang="hu-HU" sz="2800" dirty="0" smtClean="0"/>
              <a:t> Ft</a:t>
            </a:r>
          </a:p>
          <a:p>
            <a:pPr>
              <a:buNone/>
            </a:pPr>
            <a:r>
              <a:rPr lang="hu-HU" dirty="0" smtClean="0"/>
              <a:t>Ügyfél: non profit szervezet, egyház, önkormányzat</a:t>
            </a:r>
            <a:endParaRPr lang="hu-H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Közösségi tevékenységekhez kapcsolódó eszközbeszerzések támogatása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hu-HU" sz="1800" b="1" dirty="0" smtClean="0"/>
              <a:t>HVS intézkedés leírása</a:t>
            </a:r>
            <a:endParaRPr lang="hu-HU" sz="1800" dirty="0" smtClean="0"/>
          </a:p>
          <a:p>
            <a:r>
              <a:rPr lang="hu-HU" sz="1800" dirty="0" smtClean="0"/>
              <a:t>A támogatás célja olyan, civil szervezetek, klubok, önkormányzatok, nemzetiségi önkormányzatok, egyházak működéséhez szükséges eszközök beszerzése, amelyek tartósan szolgálják a tevékenységük ellátását.</a:t>
            </a:r>
          </a:p>
          <a:p>
            <a:pPr lvl="1"/>
            <a:r>
              <a:rPr lang="hu-HU" sz="1800" b="1" dirty="0" smtClean="0"/>
              <a:t>Támogatási kritériumok</a:t>
            </a:r>
            <a:endParaRPr lang="hu-HU" sz="1800" dirty="0" smtClean="0"/>
          </a:p>
          <a:p>
            <a:pPr lvl="0"/>
            <a:r>
              <a:rPr lang="hu-HU" sz="1800" dirty="0" smtClean="0"/>
              <a:t>Az önkormányzatok és nemzetiségi önkormányzatok csak a nem kötelező önkormányzati feladatok ellátásához kapcsolódóan pályázhatnak. </a:t>
            </a:r>
          </a:p>
          <a:p>
            <a:pPr lvl="0"/>
            <a:r>
              <a:rPr lang="hu-HU" sz="1800" dirty="0" smtClean="0"/>
              <a:t>IKSZT támogatási határozattal rendelkező ingatlanokon megvalósuló fejlesztések nem támogathatók.</a:t>
            </a:r>
          </a:p>
          <a:p>
            <a:pPr lvl="0"/>
            <a:r>
              <a:rPr lang="hu-HU" sz="1800" dirty="0" smtClean="0"/>
              <a:t>A helyi közösségi rendezvényeken a támogatásból beszerzett eszközök bemutatása és alkalmazása szükséges.</a:t>
            </a:r>
          </a:p>
          <a:p>
            <a:pPr lvl="0"/>
            <a:r>
              <a:rPr lang="hu-HU" sz="1800" dirty="0" smtClean="0"/>
              <a:t>Együttműködés a Szinergia Egyesülettel a projekt térségi bemutatásával kapcsolatban.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Közösségi tevékenységekhez kapcsolódó eszközbeszerzések támogatása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b="1" dirty="0" smtClean="0"/>
              <a:t>Támogatható tevékenységek</a:t>
            </a:r>
            <a:endParaRPr lang="hu-HU" sz="2800" dirty="0" smtClean="0"/>
          </a:p>
          <a:p>
            <a:pPr lvl="0"/>
            <a:r>
              <a:rPr lang="hu-HU" sz="2800" dirty="0" smtClean="0"/>
              <a:t>eszközbeszerzés</a:t>
            </a:r>
            <a:endParaRPr lang="hu-HU" sz="3200" dirty="0" smtClean="0"/>
          </a:p>
          <a:p>
            <a:pPr lvl="1"/>
            <a:r>
              <a:rPr lang="hu-HU" b="1" dirty="0" smtClean="0"/>
              <a:t>Projekt adatlaphoz csatolandó dokumentumok:</a:t>
            </a:r>
            <a:endParaRPr lang="hu-HU" dirty="0" smtClean="0"/>
          </a:p>
          <a:p>
            <a:pPr lvl="0"/>
            <a:r>
              <a:rPr lang="hu-HU" sz="2800" dirty="0" smtClean="0"/>
              <a:t>Nyilatkozat a Helyi Akciócsoporttal való együttműködésről. (Szinergia LEADER HACS által meghatározott formanyomtatványon, amely elérhető a </a:t>
            </a:r>
            <a:r>
              <a:rPr lang="hu-HU" sz="2800" u="sng" dirty="0" err="1" smtClean="0">
                <a:hlinkClick r:id="rId2"/>
              </a:rPr>
              <a:t>leaderszinergia.hu</a:t>
            </a:r>
            <a:r>
              <a:rPr lang="hu-HU" sz="2800" dirty="0" smtClean="0"/>
              <a:t> weboldalon)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Közösségi tevékenységekhez kapcsolódó eszközbeszerzések támogatása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b="1" dirty="0" smtClean="0"/>
              <a:t>Igénybe vehető támogatás minimális és maximális összege</a:t>
            </a:r>
            <a:endParaRPr lang="hu-HU" dirty="0" smtClean="0"/>
          </a:p>
          <a:p>
            <a:r>
              <a:rPr lang="hu-HU" sz="2800" dirty="0" smtClean="0"/>
              <a:t>Minimum támogatási összeg:</a:t>
            </a:r>
          </a:p>
          <a:p>
            <a:r>
              <a:rPr lang="hu-HU" sz="2800" dirty="0" smtClean="0"/>
              <a:t>200 000 Ft</a:t>
            </a:r>
          </a:p>
          <a:p>
            <a:r>
              <a:rPr lang="hu-HU" sz="2800" dirty="0" smtClean="0"/>
              <a:t>Maximum támogatási összeg:</a:t>
            </a:r>
          </a:p>
          <a:p>
            <a:r>
              <a:rPr lang="hu-HU" sz="2800" dirty="0" smtClean="0"/>
              <a:t>2 000 </a:t>
            </a:r>
            <a:r>
              <a:rPr lang="hu-HU" sz="2800" dirty="0" err="1" smtClean="0"/>
              <a:t>000</a:t>
            </a:r>
            <a:r>
              <a:rPr lang="hu-HU" sz="2800" dirty="0" smtClean="0"/>
              <a:t> Ft</a:t>
            </a:r>
          </a:p>
          <a:p>
            <a:pPr>
              <a:buNone/>
            </a:pPr>
            <a:r>
              <a:rPr lang="hu-HU" dirty="0" smtClean="0"/>
              <a:t>Ügyfél: non profit szervezet, egyház, önkormányzat, nemzetiségi önkormányzat</a:t>
            </a:r>
            <a:endParaRPr lang="hu-H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Tematikus rendezvények támogatása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b="1" dirty="0" smtClean="0"/>
              <a:t>HVS intézkedés leírása</a:t>
            </a:r>
            <a:endParaRPr lang="hu-HU" dirty="0" smtClean="0"/>
          </a:p>
          <a:p>
            <a:r>
              <a:rPr lang="hu-HU" sz="2400" dirty="0" smtClean="0"/>
              <a:t>Olyan közösségfejlesztő akciók, tematikus rendezvények szervezésére, lebonyolítására igényelhető támogatás, amelyek a különböző generációk aktív közreműködésével valósulnak meg és egyedi helyi jellegzetességek bemutatására irányulnak.</a:t>
            </a:r>
          </a:p>
          <a:p>
            <a:pPr lvl="1"/>
            <a:r>
              <a:rPr lang="hu-HU" b="1" dirty="0" smtClean="0"/>
              <a:t>Támogatási kritériumok</a:t>
            </a:r>
            <a:endParaRPr lang="hu-HU" dirty="0" smtClean="0"/>
          </a:p>
          <a:p>
            <a:pPr lvl="0"/>
            <a:r>
              <a:rPr lang="hu-HU" sz="2400" dirty="0" smtClean="0"/>
              <a:t>Eszközbeszerzés és marketing önállóan nem támogatható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Tematikus rendezvények támogatása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b="1" dirty="0" smtClean="0"/>
              <a:t>Támogatható tevékenységek</a:t>
            </a:r>
            <a:endParaRPr lang="hu-HU" sz="2800" dirty="0" smtClean="0"/>
          </a:p>
          <a:p>
            <a:pPr lvl="0"/>
            <a:r>
              <a:rPr lang="hu-HU" sz="2800" dirty="0" smtClean="0"/>
              <a:t>eszközbeszerzés,</a:t>
            </a:r>
            <a:endParaRPr lang="hu-HU" sz="3200" dirty="0" smtClean="0"/>
          </a:p>
          <a:p>
            <a:pPr lvl="0"/>
            <a:r>
              <a:rPr lang="hu-HU" sz="2800" dirty="0" smtClean="0"/>
              <a:t>rendezvény előkészítése és megvalósítása,</a:t>
            </a:r>
            <a:endParaRPr lang="hu-HU" sz="3200" dirty="0" smtClean="0"/>
          </a:p>
          <a:p>
            <a:pPr lvl="0"/>
            <a:r>
              <a:rPr lang="hu-HU" sz="2800" dirty="0" smtClean="0"/>
              <a:t>marketing.</a:t>
            </a:r>
            <a:endParaRPr lang="hu-HU" sz="3200" dirty="0" smtClean="0"/>
          </a:p>
          <a:p>
            <a:pPr lvl="1"/>
            <a:r>
              <a:rPr lang="hu-HU" b="1" dirty="0" smtClean="0"/>
              <a:t>Projekt adatlaphoz csatolandó dokumentumok:</a:t>
            </a:r>
            <a:endParaRPr lang="hu-HU" dirty="0" smtClean="0"/>
          </a:p>
          <a:p>
            <a:r>
              <a:rPr lang="hu-HU" sz="2800" dirty="0" smtClean="0"/>
              <a:t>A Szinergia Egyesület nem kér a projekt adatlaphoz csatolandó dokumentumot.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1143000"/>
          </a:xfrm>
        </p:spPr>
        <p:txBody>
          <a:bodyPr/>
          <a:lstStyle/>
          <a:p>
            <a:pPr algn="ctr"/>
            <a:r>
              <a:rPr lang="hu-HU" sz="3600" dirty="0" smtClean="0">
                <a:latin typeface="Comic Sans MS" pitchFamily="66" charset="0"/>
              </a:rPr>
              <a:t>Meghatalmazás kitöltése 2.</a:t>
            </a:r>
            <a:endParaRPr lang="hu-HU" sz="36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8475779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alra nyíl 7"/>
          <p:cNvSpPr/>
          <p:nvPr/>
        </p:nvSpPr>
        <p:spPr>
          <a:xfrm>
            <a:off x="7572396" y="4714884"/>
            <a:ext cx="78581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Tematikus rendezvények támogatása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b="1" dirty="0" smtClean="0"/>
              <a:t>Igénybe vehető támogatás minimális és maximális összege</a:t>
            </a:r>
            <a:endParaRPr lang="hu-HU" dirty="0" smtClean="0"/>
          </a:p>
          <a:p>
            <a:r>
              <a:rPr lang="hu-HU" sz="2800" dirty="0" smtClean="0"/>
              <a:t>Minimum támogatási összeg:</a:t>
            </a:r>
          </a:p>
          <a:p>
            <a:r>
              <a:rPr lang="hu-HU" sz="2800" dirty="0" smtClean="0"/>
              <a:t>200 000 Ft</a:t>
            </a:r>
          </a:p>
          <a:p>
            <a:r>
              <a:rPr lang="hu-HU" sz="2800" dirty="0" smtClean="0"/>
              <a:t>Maximum támogatási összeg:</a:t>
            </a:r>
          </a:p>
          <a:p>
            <a:r>
              <a:rPr lang="hu-HU" sz="2800" dirty="0" smtClean="0"/>
              <a:t>2 000 </a:t>
            </a:r>
            <a:r>
              <a:rPr lang="hu-HU" sz="2800" dirty="0" err="1" smtClean="0"/>
              <a:t>000</a:t>
            </a:r>
            <a:r>
              <a:rPr lang="hu-HU" sz="2800" dirty="0" smtClean="0"/>
              <a:t> Ft</a:t>
            </a:r>
          </a:p>
          <a:p>
            <a:pPr>
              <a:buNone/>
            </a:pPr>
            <a:r>
              <a:rPr lang="hu-HU" dirty="0" smtClean="0"/>
              <a:t>Ügyfél: non profit szervezet, önkormányzat, nemzetiségi önkormányzat</a:t>
            </a:r>
            <a:endParaRPr lang="hu-H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Helyi identitást növelő, közösségfejlesztő képzések, előadások támogatása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sz="1800" b="1" dirty="0" smtClean="0"/>
              <a:t>HVS intézkedés leírása</a:t>
            </a:r>
            <a:endParaRPr lang="hu-HU" sz="1800" dirty="0" smtClean="0"/>
          </a:p>
          <a:p>
            <a:r>
              <a:rPr lang="hu-HU" sz="1800" dirty="0" smtClean="0"/>
              <a:t>Támogatás vehető igénybe helyi identitást fejlesztő és szakmai előadások, képzések lebonyolítására, közösségfejlesztési programok megvalósítására, melyek célja a települések népességmegtartó erejének javítása, a térségi tudásszint növelése.</a:t>
            </a:r>
          </a:p>
          <a:p>
            <a:pPr lvl="1"/>
            <a:r>
              <a:rPr lang="hu-HU" sz="1800" b="1" dirty="0" smtClean="0"/>
              <a:t>Támogatási kritériumok</a:t>
            </a:r>
            <a:endParaRPr lang="hu-HU" sz="1800" dirty="0" smtClean="0"/>
          </a:p>
          <a:p>
            <a:pPr lvl="0"/>
            <a:r>
              <a:rPr lang="hu-HU" sz="1800" dirty="0" smtClean="0"/>
              <a:t>Eszközbeszerzés és marketing önállóan nem támogatható</a:t>
            </a:r>
          </a:p>
          <a:p>
            <a:pPr lvl="0"/>
            <a:r>
              <a:rPr lang="hu-HU" sz="1800" dirty="0" smtClean="0"/>
              <a:t>Képzési naponként maximum 200.000 Ft számolható el.</a:t>
            </a:r>
          </a:p>
          <a:p>
            <a:pPr lvl="0"/>
            <a:r>
              <a:rPr lang="hu-HU" sz="1800" dirty="0" smtClean="0"/>
              <a:t>Az ügyfél köteles a kifizetési kérelme benyújtásával egy időben a képzésről fényképekkel ellátott beszámolót készíteni és beküldeni Szinergia Egyesület részre.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Helyi identitást növelő, közösségfejlesztő képzések, előadások támogatása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b="1" dirty="0" smtClean="0"/>
              <a:t>Támogatható tevékenységek</a:t>
            </a:r>
            <a:endParaRPr lang="hu-HU" sz="2800" dirty="0" smtClean="0"/>
          </a:p>
          <a:p>
            <a:pPr lvl="0"/>
            <a:r>
              <a:rPr lang="hu-HU" sz="2800" dirty="0" smtClean="0"/>
              <a:t>eszközbeszerzés,</a:t>
            </a:r>
            <a:endParaRPr lang="hu-HU" sz="3200" dirty="0" smtClean="0"/>
          </a:p>
          <a:p>
            <a:pPr lvl="0"/>
            <a:r>
              <a:rPr lang="hu-HU" sz="2800" dirty="0" smtClean="0"/>
              <a:t>képzés előkészítése és megvalósítása,</a:t>
            </a:r>
            <a:endParaRPr lang="hu-HU" sz="3200" dirty="0" smtClean="0"/>
          </a:p>
          <a:p>
            <a:pPr lvl="0"/>
            <a:r>
              <a:rPr lang="hu-HU" sz="2800" dirty="0" smtClean="0"/>
              <a:t>marketing.</a:t>
            </a:r>
            <a:endParaRPr lang="hu-HU" sz="3200" dirty="0" smtClean="0"/>
          </a:p>
          <a:p>
            <a:pPr lvl="1"/>
            <a:r>
              <a:rPr lang="hu-HU" b="1" dirty="0" smtClean="0"/>
              <a:t>Projekt adatlaphoz csatolandó dokumentumok:</a:t>
            </a:r>
            <a:endParaRPr lang="hu-HU" dirty="0" smtClean="0"/>
          </a:p>
          <a:p>
            <a:r>
              <a:rPr lang="hu-HU" sz="2800" dirty="0" smtClean="0"/>
              <a:t>A Szinergia Egyesület nem kér a projekt adatlaphoz csatolandó dokumentumot.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Helyi identitást növelő, közösségfejlesztő képzések, előadások támogatása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b="1" dirty="0" smtClean="0"/>
              <a:t>Igénybe vehető támogatás minimális és maximális összege</a:t>
            </a:r>
            <a:endParaRPr lang="hu-HU" dirty="0" smtClean="0"/>
          </a:p>
          <a:p>
            <a:r>
              <a:rPr lang="hu-HU" sz="2800" dirty="0" smtClean="0"/>
              <a:t>Minimum támogatási összeg:</a:t>
            </a:r>
          </a:p>
          <a:p>
            <a:r>
              <a:rPr lang="hu-HU" sz="2800" dirty="0" smtClean="0"/>
              <a:t>200 000 Ft</a:t>
            </a:r>
          </a:p>
          <a:p>
            <a:r>
              <a:rPr lang="hu-HU" sz="2800" dirty="0" smtClean="0"/>
              <a:t>Maximum támogatási összeg:</a:t>
            </a:r>
          </a:p>
          <a:p>
            <a:r>
              <a:rPr lang="hu-HU" sz="2800" dirty="0" smtClean="0"/>
              <a:t>2 000 </a:t>
            </a:r>
            <a:r>
              <a:rPr lang="hu-HU" sz="2800" dirty="0" err="1" smtClean="0"/>
              <a:t>000</a:t>
            </a:r>
            <a:r>
              <a:rPr lang="hu-HU" sz="2800" dirty="0" smtClean="0"/>
              <a:t> Ft</a:t>
            </a:r>
          </a:p>
          <a:p>
            <a:pPr>
              <a:buNone/>
            </a:pPr>
            <a:r>
              <a:rPr lang="hu-HU" dirty="0" smtClean="0"/>
              <a:t>Ügyfél: non profit szervezet , önkormányzat, nemzetiségi önkormányzat</a:t>
            </a:r>
            <a:endParaRPr lang="hu-H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Tematikus táborok támogatása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sz="2000" b="1" dirty="0" smtClean="0"/>
              <a:t>HVS intézkedés leírása</a:t>
            </a:r>
            <a:endParaRPr lang="hu-HU" sz="2000" dirty="0" smtClean="0"/>
          </a:p>
          <a:p>
            <a:r>
              <a:rPr lang="hu-HU" sz="2000" dirty="0" smtClean="0"/>
              <a:t>Támogatás vehető igénybe helyi közösségek számára meghatározó, fontos témákban (oktatási, kulturális, művészeti, ismeretterjesztő, környezetvédelmi, tudományos, sport, hagyományőrző, kézműves) megszervezett táborokra.</a:t>
            </a:r>
          </a:p>
          <a:p>
            <a:pPr lvl="1"/>
            <a:r>
              <a:rPr lang="hu-HU" sz="2000" b="1" dirty="0" smtClean="0"/>
              <a:t>Támogatási kritériumok</a:t>
            </a:r>
            <a:endParaRPr lang="hu-HU" sz="2000" dirty="0" smtClean="0"/>
          </a:p>
          <a:p>
            <a:pPr lvl="0"/>
            <a:r>
              <a:rPr lang="hu-HU" sz="2000" dirty="0" smtClean="0"/>
              <a:t>Minimum 3 napos tábor támogatható.</a:t>
            </a:r>
          </a:p>
          <a:p>
            <a:pPr lvl="0"/>
            <a:r>
              <a:rPr lang="hu-HU" sz="2000" dirty="0" smtClean="0"/>
              <a:t>Marketing önállóan nem támogatható.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Tematikus táborok támogatása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hu-HU" b="1" dirty="0" smtClean="0"/>
              <a:t>Támogatható tevékenységek</a:t>
            </a:r>
            <a:endParaRPr lang="hu-HU" sz="2800" dirty="0" smtClean="0"/>
          </a:p>
          <a:p>
            <a:pPr lvl="0"/>
            <a:r>
              <a:rPr lang="hu-HU" sz="2800" dirty="0" smtClean="0"/>
              <a:t>eszközbeszerzés,</a:t>
            </a:r>
            <a:endParaRPr lang="hu-HU" sz="3200" dirty="0" smtClean="0"/>
          </a:p>
          <a:p>
            <a:pPr lvl="0"/>
            <a:r>
              <a:rPr lang="hu-HU" sz="2800" dirty="0" smtClean="0"/>
              <a:t>rendezvény előkészítése és megvalósítása,</a:t>
            </a:r>
            <a:endParaRPr lang="hu-HU" sz="3200" dirty="0" smtClean="0"/>
          </a:p>
          <a:p>
            <a:pPr lvl="0"/>
            <a:r>
              <a:rPr lang="hu-HU" sz="2800" dirty="0" smtClean="0"/>
              <a:t>képzés előkészítése és megvalósítása,</a:t>
            </a:r>
            <a:endParaRPr lang="hu-HU" sz="3200" dirty="0" smtClean="0"/>
          </a:p>
          <a:p>
            <a:pPr lvl="0"/>
            <a:r>
              <a:rPr lang="hu-HU" sz="2800" dirty="0" smtClean="0"/>
              <a:t>marketing.</a:t>
            </a:r>
            <a:endParaRPr lang="hu-HU" sz="3200" dirty="0" smtClean="0"/>
          </a:p>
          <a:p>
            <a:pPr lvl="1"/>
            <a:r>
              <a:rPr lang="hu-HU" b="1" dirty="0" smtClean="0"/>
              <a:t>Projekt adatlaphoz csatolandó dokumentumok:</a:t>
            </a:r>
            <a:endParaRPr lang="hu-HU" dirty="0" smtClean="0"/>
          </a:p>
          <a:p>
            <a:r>
              <a:rPr lang="hu-HU" sz="2800" dirty="0" smtClean="0"/>
              <a:t>Projektterv (Szinergia LEADER HACS által meghatározott formanyomtatványon, amely elérhető a </a:t>
            </a:r>
            <a:r>
              <a:rPr lang="hu-HU" sz="2800" u="sng" dirty="0" err="1" smtClean="0">
                <a:hlinkClick r:id="rId2"/>
              </a:rPr>
              <a:t>leaderszinergia.hu</a:t>
            </a:r>
            <a:r>
              <a:rPr lang="hu-HU" sz="2800" dirty="0" smtClean="0"/>
              <a:t> weboldalon)</a:t>
            </a:r>
          </a:p>
          <a:p>
            <a:r>
              <a:rPr lang="hu-HU" sz="2800" dirty="0" smtClean="0"/>
              <a:t> 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Tematikus táborok támogatása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b="1" dirty="0" smtClean="0"/>
              <a:t>Igénybe vehető támogatás minimális és maximális összege</a:t>
            </a:r>
            <a:endParaRPr lang="hu-HU" dirty="0" smtClean="0"/>
          </a:p>
          <a:p>
            <a:r>
              <a:rPr lang="hu-HU" sz="2800" dirty="0" smtClean="0"/>
              <a:t>Minimum támogatási összeg:</a:t>
            </a:r>
          </a:p>
          <a:p>
            <a:r>
              <a:rPr lang="hu-HU" sz="2800" dirty="0" smtClean="0"/>
              <a:t>200 000 Ft</a:t>
            </a:r>
          </a:p>
          <a:p>
            <a:r>
              <a:rPr lang="hu-HU" sz="2800" dirty="0" smtClean="0"/>
              <a:t>Maximum támogatási összeg:</a:t>
            </a:r>
          </a:p>
          <a:p>
            <a:r>
              <a:rPr lang="hu-HU" sz="2800" dirty="0" smtClean="0"/>
              <a:t>2 000 </a:t>
            </a:r>
            <a:r>
              <a:rPr lang="hu-HU" sz="2800" dirty="0" err="1" smtClean="0"/>
              <a:t>000</a:t>
            </a:r>
            <a:r>
              <a:rPr lang="hu-HU" sz="2800" dirty="0" smtClean="0"/>
              <a:t> Ft</a:t>
            </a:r>
          </a:p>
          <a:p>
            <a:pPr>
              <a:buNone/>
            </a:pPr>
            <a:r>
              <a:rPr lang="hu-HU" dirty="0" smtClean="0"/>
              <a:t>Ügyfél: non profit szervezet, önkormányzat, nemzetiségi önkormányzat</a:t>
            </a:r>
            <a:endParaRPr lang="hu-H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6" y="1124744"/>
            <a:ext cx="7211144" cy="1584176"/>
          </a:xfrm>
        </p:spPr>
        <p:txBody>
          <a:bodyPr/>
          <a:lstStyle/>
          <a:p>
            <a:r>
              <a:rPr lang="hu-HU" dirty="0" smtClean="0"/>
              <a:t>Köszönöm figyelmüket!!!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1026" name="Picture 2" descr="d:\dokumentumok\Munkahelyi gépem\Fényképek\2013.04.29 Szentlászló csuhéképzés LEADER ellenőrzés\SDC170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latin typeface="Comic Sans MS" pitchFamily="66" charset="0"/>
              </a:rPr>
              <a:t>Meghatalmazás kitöltése 3.</a:t>
            </a:r>
            <a:endParaRPr lang="hu-HU" sz="36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860232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Balra nyíl 3"/>
          <p:cNvSpPr/>
          <p:nvPr/>
        </p:nvSpPr>
        <p:spPr>
          <a:xfrm>
            <a:off x="3643306" y="3214686"/>
            <a:ext cx="1428760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latin typeface="Comic Sans MS" pitchFamily="66" charset="0"/>
              </a:rPr>
              <a:t>Meghatalmazás kitöltése 4.</a:t>
            </a:r>
            <a:endParaRPr lang="hu-HU" sz="36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8358246" cy="471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latin typeface="Comic Sans MS" pitchFamily="66" charset="0"/>
              </a:rPr>
              <a:t>Meghatalmazás kitöltése 5. </a:t>
            </a:r>
            <a:endParaRPr lang="hu-HU" sz="36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8715404" cy="492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latin typeface="Comic Sans MS" pitchFamily="66" charset="0"/>
              </a:rPr>
              <a:t>Meghatalmazás kitöltése 6.</a:t>
            </a:r>
            <a:endParaRPr lang="hu-HU" sz="36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72883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latin typeface="Comic Sans MS" pitchFamily="66" charset="0"/>
              </a:rPr>
              <a:t>Meghatalmazás kitöltése 7.</a:t>
            </a:r>
            <a:endParaRPr lang="hu-HU" sz="36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8475778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us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u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u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478</TotalTime>
  <Words>1895</Words>
  <Application>Microsoft Office PowerPoint</Application>
  <PresentationFormat>Diavetítés a képernyőre (4:3 oldalarány)</PresentationFormat>
  <Paragraphs>288</Paragraphs>
  <Slides>47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48" baseType="lpstr">
      <vt:lpstr>Aspektus</vt:lpstr>
      <vt:lpstr>1. dia</vt:lpstr>
      <vt:lpstr>LEADER pályáztatás előkészületei  2013</vt:lpstr>
      <vt:lpstr>Meghatalmazás kitöltése 1</vt:lpstr>
      <vt:lpstr>Meghatalmazás kitöltése 2.</vt:lpstr>
      <vt:lpstr>Meghatalmazás kitöltése 3.</vt:lpstr>
      <vt:lpstr>Meghatalmazás kitöltése 4.</vt:lpstr>
      <vt:lpstr>Meghatalmazás kitöltése 5. </vt:lpstr>
      <vt:lpstr>Meghatalmazás kitöltése 6.</vt:lpstr>
      <vt:lpstr>Meghatalmazás kitöltése 7.</vt:lpstr>
      <vt:lpstr>Meghatalmazás nyomtatása</vt:lpstr>
      <vt:lpstr>Meghatalmazás nyomtatása 2.</vt:lpstr>
      <vt:lpstr>Meghatalmazás nyomtatása 3.</vt:lpstr>
      <vt:lpstr>13. dia</vt:lpstr>
      <vt:lpstr>14. dia</vt:lpstr>
      <vt:lpstr>15. dia</vt:lpstr>
      <vt:lpstr>16. dia</vt:lpstr>
      <vt:lpstr>Helyi termék előállításának vagy piacra juttatásának támogatása</vt:lpstr>
      <vt:lpstr>Helyi termék előállításának vagy piacra juttatásának támogatása</vt:lpstr>
      <vt:lpstr>Helyi termék előállításának vagy piacra juttatásának támogatása</vt:lpstr>
      <vt:lpstr>Háztáji termékek előállításának támogatása</vt:lpstr>
      <vt:lpstr>Háztáji termékek előállításának támogatása</vt:lpstr>
      <vt:lpstr>Háztáji termékek előállításának támogatása</vt:lpstr>
      <vt:lpstr>Önkormányzatok és civil szervezetek gazdaságfejlesztő hatású termék előállításának támogatása</vt:lpstr>
      <vt:lpstr>Önkormányzatok és civil szervezetek gazdaságfejlesztő hatású termék előállításának támogatása</vt:lpstr>
      <vt:lpstr>Önkormányzatok és civil szervezetek gazdaságfejlesztő hatású termék előállításának támogatása</vt:lpstr>
      <vt:lpstr>Mikrovállalkozások létrehozása vagy kisléptékű fejlesztése</vt:lpstr>
      <vt:lpstr>Mikrovállalkozások létrehozása vagy kisléptékű fejlesztése</vt:lpstr>
      <vt:lpstr>Mikrovállalkozások létrehozása vagy kisléptékű fejlesztése</vt:lpstr>
      <vt:lpstr>Megújuló energiahordozók előállításának támogatása</vt:lpstr>
      <vt:lpstr>Megújuló energiahordozók előállításának támogatása</vt:lpstr>
      <vt:lpstr>Megújuló energiahordozók előállításának támogatása</vt:lpstr>
      <vt:lpstr>Megújuló energiát hasznosító berendezések beszerzése és telepítése</vt:lpstr>
      <vt:lpstr>Megújuló energiát hasznosító berendezések beszerzése és telepítése</vt:lpstr>
      <vt:lpstr>Megújuló energiát hasznosító berendezések beszerzése és telepítése</vt:lpstr>
      <vt:lpstr>Közösségi tevékenységekhez kapcsolódó eszközbeszerzések támogatása</vt:lpstr>
      <vt:lpstr>Közösségi tevékenységekhez kapcsolódó eszközbeszerzések támogatása</vt:lpstr>
      <vt:lpstr>Közösségi tevékenységekhez kapcsolódó eszközbeszerzések támogatása</vt:lpstr>
      <vt:lpstr>Tematikus rendezvények támogatása</vt:lpstr>
      <vt:lpstr>Tematikus rendezvények támogatása</vt:lpstr>
      <vt:lpstr>Tematikus rendezvények támogatása</vt:lpstr>
      <vt:lpstr>Helyi identitást növelő, közösségfejlesztő képzések, előadások támogatása</vt:lpstr>
      <vt:lpstr>Helyi identitást növelő, közösségfejlesztő képzések, előadások támogatása</vt:lpstr>
      <vt:lpstr>Helyi identitást növelő, közösségfejlesztő képzések, előadások támogatása</vt:lpstr>
      <vt:lpstr>Tematikus táborok támogatása</vt:lpstr>
      <vt:lpstr>Tematikus táborok támogatása</vt:lpstr>
      <vt:lpstr>Tematikus táborok támogatása</vt:lpstr>
      <vt:lpstr>Köszönöm figyelmüket!!! </vt:lpstr>
    </vt:vector>
  </TitlesOfParts>
  <Company>Rinya-Dráva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RD</dc:creator>
  <cp:lastModifiedBy>Román</cp:lastModifiedBy>
  <cp:revision>55</cp:revision>
  <dcterms:created xsi:type="dcterms:W3CDTF">2011-09-14T13:20:56Z</dcterms:created>
  <dcterms:modified xsi:type="dcterms:W3CDTF">2013-06-04T12:35:54Z</dcterms:modified>
</cp:coreProperties>
</file>